
<file path=[Content_Types].xml><?xml version="1.0" encoding="utf-8"?>
<Types xmlns="http://schemas.openxmlformats.org/package/2006/content-types">
  <Default ContentType="image/png" Extension="png"/>
  <Default ContentType="application/vnd.openxmlformats-package.relationships+xml" Extension="rels"/>
  <Default ContentType="application/xml" Extension="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Override PartName="/docProps/custom.xml" ContentType="application/vnd.openxmlformats-officedocument.custom-propertie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 id="2147483660" r:id="rId8"/>
  </p:sldMasterIdLst>
  <p:notesMasterIdLst>
    <p:notesMasterId r:id="rId6"/>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Lst>
  <p:sldSz cx="12192000" cy="6858000"/>
  <p:notesSz cx="6858000" cy="9144000"/>
  <p:defaultTextStyle>
    <a:defPPr lvl="0" marR="0" rtl="0" algn="l">
      <a:lnSpc>
        <a:spcPct val="100000"/>
      </a:lnSpc>
      <a:spcBef>
        <a:spcPts val="0"/>
      </a:spcBef>
      <a:spcAft>
        <a:spcPts val="0"/>
      </a:spcAft>
    </a:defPPr>
    <a:lvl1pPr lvl="0" marR="0" rtl="0" algn="l" marL="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marL="4572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marL="9144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marL="13716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marL="18288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marL="22860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marL="27432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marL="32004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marL="3657600">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Relationships xmlns="http://schemas.openxmlformats.org/package/2006/relationships"><Relationship Id="rId1" Target="theme/theme1.xml" Type="http://schemas.openxmlformats.org/officeDocument/2006/relationships/theme"/><Relationship Id="rId10" Target="slides/slide2.xml" Type="http://schemas.openxmlformats.org/officeDocument/2006/relationships/slide"/><Relationship Id="rId11" Target="slides/slide3.xml" Type="http://schemas.openxmlformats.org/officeDocument/2006/relationships/slide"/><Relationship Id="rId12" Target="slides/slide4.xml" Type="http://schemas.openxmlformats.org/officeDocument/2006/relationships/slide"/><Relationship Id="rId13" Target="slides/slide5.xml" Type="http://schemas.openxmlformats.org/officeDocument/2006/relationships/slide"/><Relationship Id="rId14" Target="slides/slide6.xml" Type="http://schemas.openxmlformats.org/officeDocument/2006/relationships/slide"/><Relationship Id="rId15" Target="slides/slide7.xml" Type="http://schemas.openxmlformats.org/officeDocument/2006/relationships/slide"/><Relationship Id="rId16" Target="slides/slide8.xml" Type="http://schemas.openxmlformats.org/officeDocument/2006/relationships/slide"/><Relationship Id="rId17" Target="slides/slide9.xml" Type="http://schemas.openxmlformats.org/officeDocument/2006/relationships/slide"/><Relationship Id="rId18" Target="slides/slide10.xml" Type="http://schemas.openxmlformats.org/officeDocument/2006/relationships/slide"/><Relationship Id="rId19" Target="slides/slide11.xml" Type="http://schemas.openxmlformats.org/officeDocument/2006/relationships/slide"/><Relationship Id="rId2" Target="viewProps.xml" Type="http://schemas.openxmlformats.org/officeDocument/2006/relationships/viewProps"/><Relationship Id="rId20" Target="slides/slide12.xml" Type="http://schemas.openxmlformats.org/officeDocument/2006/relationships/slide"/><Relationship Id="rId21" Target="slides/slide13.xml" Type="http://schemas.openxmlformats.org/officeDocument/2006/relationships/slide"/><Relationship Id="rId22" Target="slides/slide14.xml" Type="http://schemas.openxmlformats.org/officeDocument/2006/relationships/slide"/><Relationship Id="rId23" Target="slides/slide15.xml" Type="http://schemas.openxmlformats.org/officeDocument/2006/relationships/slide"/><Relationship Id="rId24" Target="slides/slide16.xml" Type="http://schemas.openxmlformats.org/officeDocument/2006/relationships/slide"/><Relationship Id="rId25" Target="slides/slide17.xml" Type="http://schemas.openxmlformats.org/officeDocument/2006/relationships/slide"/><Relationship Id="rId26" Target="slides/slide18.xml" Type="http://schemas.openxmlformats.org/officeDocument/2006/relationships/slide"/><Relationship Id="rId27" Target="slides/slide19.xml" Type="http://schemas.openxmlformats.org/officeDocument/2006/relationships/slide"/><Relationship Id="rId28" Target="slides/slide20.xml" Type="http://schemas.openxmlformats.org/officeDocument/2006/relationships/slide"/><Relationship Id="rId29" Target="slides/slide21.xml" Type="http://schemas.openxmlformats.org/officeDocument/2006/relationships/slide"/><Relationship Id="rId3" Target="presProps.xml" Type="http://schemas.openxmlformats.org/officeDocument/2006/relationships/presProps"/><Relationship Id="rId30" Target="slides/slide22.xml" Type="http://schemas.openxmlformats.org/officeDocument/2006/relationships/slide"/><Relationship Id="rId31" Target="slides/slide23.xml" Type="http://schemas.openxmlformats.org/officeDocument/2006/relationships/slide"/><Relationship Id="rId32" Target="slides/slide24.xml" Type="http://schemas.openxmlformats.org/officeDocument/2006/relationships/slide"/><Relationship Id="rId33" Target="notesSlides/notesSlide1.xml" Type="http://schemas.openxmlformats.org/officeDocument/2006/relationships/notesSlide"/><Relationship Id="rId34" Target="notesSlides/notesSlide2.xml" Type="http://schemas.openxmlformats.org/officeDocument/2006/relationships/notesSlide"/><Relationship Id="rId35" Target="notesSlides/notesSlide3.xml" Type="http://schemas.openxmlformats.org/officeDocument/2006/relationships/notesSlide"/><Relationship Id="rId36" Target="notesSlides/notesSlide4.xml" Type="http://schemas.openxmlformats.org/officeDocument/2006/relationships/notesSlide"/><Relationship Id="rId37" Target="notesSlides/notesSlide5.xml" Type="http://schemas.openxmlformats.org/officeDocument/2006/relationships/notesSlide"/><Relationship Id="rId38" Target="notesSlides/notesSlide6.xml" Type="http://schemas.openxmlformats.org/officeDocument/2006/relationships/notesSlide"/><Relationship Id="rId39" Target="notesSlides/notesSlide7.xml" Type="http://schemas.openxmlformats.org/officeDocument/2006/relationships/notesSlide"/><Relationship Id="rId4" Target="slideMasters/slideMaster1.xml" Type="http://schemas.openxmlformats.org/officeDocument/2006/relationships/slideMaster"/><Relationship Id="rId40" Target="notesSlides/notesSlide8.xml" Type="http://schemas.openxmlformats.org/officeDocument/2006/relationships/notesSlide"/><Relationship Id="rId41" Target="notesSlides/notesSlide9.xml" Type="http://schemas.openxmlformats.org/officeDocument/2006/relationships/notesSlide"/><Relationship Id="rId42" Target="notesSlides/notesSlide10.xml" Type="http://schemas.openxmlformats.org/officeDocument/2006/relationships/notesSlide"/><Relationship Id="rId43" Target="notesSlides/notesSlide11.xml" Type="http://schemas.openxmlformats.org/officeDocument/2006/relationships/notesSlide"/><Relationship Id="rId44" Target="notesSlides/notesSlide12.xml" Type="http://schemas.openxmlformats.org/officeDocument/2006/relationships/notesSlide"/><Relationship Id="rId45" Target="notesSlides/notesSlide13.xml" Type="http://schemas.openxmlformats.org/officeDocument/2006/relationships/notesSlide"/><Relationship Id="rId46" Target="notesSlides/notesSlide14.xml" Type="http://schemas.openxmlformats.org/officeDocument/2006/relationships/notesSlide"/><Relationship Id="rId47" Target="notesSlides/notesSlide15.xml" Type="http://schemas.openxmlformats.org/officeDocument/2006/relationships/notesSlide"/><Relationship Id="rId48" Target="notesSlides/notesSlide16.xml" Type="http://schemas.openxmlformats.org/officeDocument/2006/relationships/notesSlide"/><Relationship Id="rId49" Target="notesSlides/notesSlide17.xml" Type="http://schemas.openxmlformats.org/officeDocument/2006/relationships/notesSlide"/><Relationship Id="rId50" Target="notesSlides/notesSlide18.xml" Type="http://schemas.openxmlformats.org/officeDocument/2006/relationships/notesSlide"/><Relationship Id="rId51" Target="notesSlides/notesSlide19.xml" Type="http://schemas.openxmlformats.org/officeDocument/2006/relationships/notesSlide"/><Relationship Id="rId52" Target="notesSlides/notesSlide20.xml" Type="http://schemas.openxmlformats.org/officeDocument/2006/relationships/notesSlide"/><Relationship Id="rId53" Target="notesSlides/notesSlide21.xml" Type="http://schemas.openxmlformats.org/officeDocument/2006/relationships/notesSlide"/><Relationship Id="rId54" Target="notesSlides/notesSlide22.xml" Type="http://schemas.openxmlformats.org/officeDocument/2006/relationships/notesSlide"/><Relationship Id="rId55" Target="notesSlides/notesSlide23.xml" Type="http://schemas.openxmlformats.org/officeDocument/2006/relationships/notesSlide"/><Relationship Id="rId56" Target="notesSlides/notesSlide24.xml" Type="http://schemas.openxmlformats.org/officeDocument/2006/relationships/notesSlide"/><Relationship Id="rId6" Target="notesMasters/notesMaster1.xml" Type="http://schemas.openxmlformats.org/officeDocument/2006/relationships/notesMaster"/><Relationship Id="rId7" Target="theme/theme2.xml" Type="http://schemas.openxmlformats.org/officeDocument/2006/relationships/theme"/><Relationship Id="rId8" Target="slideMasters/slideMaster2.xml" Type="http://schemas.openxmlformats.org/officeDocument/2006/relationships/slideMaster"/><Relationship Id="rId9" Target="slides/slide1.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大家好，今天我们来学习生态学基础这门课程。</a:t>
            </a:r>
          </a:p>
          <a:p>
            <a:pPr algn="l" marL="0" indent="0">
              <a:lnSpc>
                <a:spcPct val="100000"/>
              </a:lnSpc>
            </a:pPr>
            <a:r>
              <a:rPr lang="en-US" b="false" i="false" strike="noStrike" u="none" sz="1400">
                <a:solidFill>
                  <a:srgbClr val="000000"/>
                </a:solidFill>
              </a:rPr>
              <a:t>本课程将从个体、种群、群落、生态系统、景观到生物圈六个层次，系统介绍生态学的核心概念与基本原理。</a:t>
            </a:r>
          </a:p>
          <a:p>
            <a:pPr algn="l" marL="0" indent="0">
              <a:lnSpc>
                <a:spcPct val="100000"/>
              </a:lnSpc>
            </a:pPr>
            <a:r>
              <a:rPr lang="en-US" b="false" i="false" strike="noStrike" u="none" sz="1400">
                <a:solidFill>
                  <a:srgbClr val="000000"/>
                </a:solidFill>
              </a:rPr>
              <a:t>生态学是研究生物与环境相互关系的科学，理解这些关系对于我们认识自然、保护生态环境具有重要意义。</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第三章我们进入种群生态学。</a:t>
            </a:r>
          </a:p>
          <a:p>
            <a:pPr algn="l" marL="0" indent="0">
              <a:lnSpc>
                <a:spcPct val="100000"/>
              </a:lnSpc>
            </a:pPr>
            <a:r>
              <a:rPr lang="en-US" b="false" i="false" strike="noStrike" u="none" sz="1400">
                <a:solidFill>
                  <a:srgbClr val="000000"/>
                </a:solidFill>
              </a:rPr>
              <a:t>种群是同种生物在一定空间内的集合。种群生态学研究的是种群的数量动态和调节机制。</a:t>
            </a:r>
          </a:p>
          <a:p>
            <a:pPr algn="l" marL="0" indent="0">
              <a:lnSpc>
                <a:spcPct val="100000"/>
              </a:lnSpc>
            </a:pPr>
            <a:r>
              <a:rPr lang="en-US" b="false" i="false" strike="noStrike" u="none" sz="1400">
                <a:solidFill>
                  <a:srgbClr val="000000"/>
                </a:solidFill>
              </a:rPr>
              <a:t>这一章的核心问题是：种群数量为什么会变化？是什么因素在调节种群的数量？</a:t>
            </a:r>
          </a:p>
          <a:p>
            <a:pPr algn="l" marL="0" indent="0">
              <a:lnSpc>
                <a:spcPct val="100000"/>
              </a:lnSpc>
            </a:pPr>
            <a:r>
              <a:rPr lang="en-US" b="false" i="false" strike="noStrike" u="none" sz="1400">
                <a:solidFill>
                  <a:srgbClr val="000000"/>
                </a:solidFill>
              </a:rPr>
              <a:t>我们还会学习物种之间的相互关系，比如竞争、捕食、寄生、共生等。</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种群是一定空间内同种生物所有个体的集合。</a:t>
            </a:r>
          </a:p>
          <a:p>
            <a:pPr algn="l" marL="0" indent="0">
              <a:lnSpc>
                <a:spcPct val="100000"/>
              </a:lnSpc>
            </a:pPr>
            <a:r>
              <a:rPr lang="en-US" b="false" i="false" strike="noStrike" u="none" sz="1400">
                <a:solidFill>
                  <a:srgbClr val="000000"/>
                </a:solidFill>
              </a:rPr>
              <a:t>种群有三个基本特征：数量特征、空间特征和遗传特征。</a:t>
            </a:r>
          </a:p>
          <a:p>
            <a:pPr algn="l" marL="0" indent="0">
              <a:lnSpc>
                <a:spcPct val="100000"/>
              </a:lnSpc>
            </a:pPr>
            <a:r>
              <a:rPr lang="en-US" b="false" i="false" strike="noStrike" u="none" sz="1400">
                <a:solidFill>
                  <a:srgbClr val="000000"/>
                </a:solidFill>
              </a:rPr>
              <a:t>数量特征中最核心的是种群密度，以及影响密度变化的出生率、死亡率、迁入率和迁出率。</a:t>
            </a:r>
          </a:p>
          <a:p>
            <a:pPr algn="l" marL="0" indent="0">
              <a:lnSpc>
                <a:spcPct val="100000"/>
              </a:lnSpc>
            </a:pPr>
            <a:r>
              <a:rPr lang="en-US" b="false" i="false" strike="noStrike" u="none" sz="1400">
                <a:solidFill>
                  <a:srgbClr val="000000"/>
                </a:solidFill>
              </a:rPr>
              <a:t>空间特征指的是种群内个体的分布方式，主要有均匀分布、随机分布和集群分布三种类型。</a:t>
            </a:r>
          </a:p>
          <a:p>
            <a:pPr algn="l" marL="0" indent="0">
              <a:lnSpc>
                <a:spcPct val="100000"/>
              </a:lnSpc>
            </a:pPr>
            <a:r>
              <a:rPr lang="en-US" b="false" i="false" strike="noStrike" u="none" sz="1400">
                <a:solidFill>
                  <a:srgbClr val="000000"/>
                </a:solidFill>
              </a:rPr>
              <a:t>遗传特征是指种群内的基因频率，种群也是生物进化的基本单位。</a:t>
            </a:r>
          </a:p>
          <a:p>
            <a:pPr algn="l" marL="0" indent="0">
              <a:lnSpc>
                <a:spcPct val="100000"/>
              </a:lnSpc>
            </a:pPr>
            <a:r>
              <a:rPr lang="en-US" b="false" i="false" strike="noStrike" u="none" sz="1400">
                <a:solidFill>
                  <a:srgbClr val="000000"/>
                </a:solidFill>
              </a:rPr>
              <a:t>这些特征都是个体水平上没有的，是种群作为一个整体才具有的性质。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种群增长有两种基本模型：J型增长和S型增长。</a:t>
            </a:r>
          </a:p>
          <a:p>
            <a:pPr algn="l" marL="0" indent="0">
              <a:lnSpc>
                <a:spcPct val="100000"/>
              </a:lnSpc>
            </a:pPr>
            <a:r>
              <a:rPr lang="en-US" b="false" i="false" strike="noStrike" u="none" sz="1400">
                <a:solidFill>
                  <a:srgbClr val="000000"/>
                </a:solidFill>
              </a:rPr>
              <a:t>J型增长是在资源无限的理想条件下发生的，种群数量呈指数增长，曲线呈J形。</a:t>
            </a:r>
          </a:p>
          <a:p>
            <a:pPr algn="l" marL="0" indent="0">
              <a:lnSpc>
                <a:spcPct val="100000"/>
              </a:lnSpc>
            </a:pPr>
            <a:r>
              <a:rPr lang="en-US" b="false" i="false" strike="noStrike" u="none" sz="1400">
                <a:solidFill>
                  <a:srgbClr val="000000"/>
                </a:solidFill>
              </a:rPr>
              <a:t>但自然界中资源总是有限的，所以更常见的是S型增长，也就是逻辑斯谛增长模型。</a:t>
            </a:r>
          </a:p>
          <a:p>
            <a:pPr algn="l" marL="0" indent="0">
              <a:lnSpc>
                <a:spcPct val="100000"/>
              </a:lnSpc>
            </a:pPr>
            <a:r>
              <a:rPr lang="en-US" b="false" i="false" strike="noStrike" u="none" sz="1400">
                <a:solidFill>
                  <a:srgbClr val="000000"/>
                </a:solidFill>
              </a:rPr>
              <a:t>S型增长的特点是：开始时增长慢，然后加快，到一定程度后又减慢，最终稳定在环境容纳量K值附近。</a:t>
            </a:r>
          </a:p>
          <a:p>
            <a:pPr algn="l" marL="0" indent="0">
              <a:lnSpc>
                <a:spcPct val="100000"/>
              </a:lnSpc>
            </a:pPr>
            <a:r>
              <a:rPr lang="en-US" b="false" i="false" strike="noStrike" u="none" sz="1400">
                <a:solidFill>
                  <a:srgbClr val="000000"/>
                </a:solidFill>
              </a:rPr>
              <a:t>环境容纳量K是种群生态学中非常重要的概念，它代表环境所能维持的最大种群数量。</a:t>
            </a:r>
          </a:p>
          <a:p>
            <a:pPr algn="l" marL="0" indent="0">
              <a:lnSpc>
                <a:spcPct val="100000"/>
              </a:lnSpc>
            </a:pPr>
            <a:r>
              <a:rPr lang="en-US" b="false" i="false" strike="noStrike" u="none" sz="1400">
                <a:solidFill>
                  <a:srgbClr val="000000"/>
                </a:solidFill>
              </a:rPr>
              <a:t>理解这两种增长模型，是理解种群数量动态的基础。</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种间关系是指不同物种之间的相互作用，主要有六种类型。</a:t>
            </a:r>
          </a:p>
          <a:p>
            <a:pPr algn="l" marL="0" indent="0">
              <a:lnSpc>
                <a:spcPct val="100000"/>
              </a:lnSpc>
            </a:pPr>
            <a:r>
              <a:rPr lang="en-US" b="false" i="false" strike="noStrike" u="none" sz="1400">
                <a:solidFill>
                  <a:srgbClr val="000000"/>
                </a:solidFill>
              </a:rPr>
              <a:t>竞争是两种生物争夺同一资源，对双方都不利。</a:t>
            </a:r>
          </a:p>
          <a:p>
            <a:pPr algn="l" marL="0" indent="0">
              <a:lnSpc>
                <a:spcPct val="100000"/>
              </a:lnSpc>
            </a:pPr>
            <a:r>
              <a:rPr lang="en-US" b="false" i="false" strike="noStrike" u="none" sz="1400">
                <a:solidFill>
                  <a:srgbClr val="000000"/>
                </a:solidFill>
              </a:rPr>
              <a:t>捕食和寄生都是一方受益、另一方受害，但捕食者通常杀死猎物，寄生者一般不立即杀死寄主。</a:t>
            </a:r>
          </a:p>
          <a:p>
            <a:pPr algn="l" marL="0" indent="0">
              <a:lnSpc>
                <a:spcPct val="100000"/>
              </a:lnSpc>
            </a:pPr>
            <a:r>
              <a:rPr lang="en-US" b="false" i="false" strike="noStrike" u="none" sz="1400">
                <a:solidFill>
                  <a:srgbClr val="000000"/>
                </a:solidFill>
              </a:rPr>
              <a:t>互利共生是双方都受益，而且相互依存，比如豆科植物和根瘤菌。</a:t>
            </a:r>
          </a:p>
          <a:p>
            <a:pPr algn="l" marL="0" indent="0">
              <a:lnSpc>
                <a:spcPct val="100000"/>
              </a:lnSpc>
            </a:pPr>
            <a:r>
              <a:rPr lang="en-US" b="false" i="false" strike="noStrike" u="none" sz="1400">
                <a:solidFill>
                  <a:srgbClr val="000000"/>
                </a:solidFill>
              </a:rPr>
              <a:t>偏利共生是一方受益、另一方无影响，偏害作用是一方受害、另一方无影响。</a:t>
            </a:r>
          </a:p>
          <a:p>
            <a:pPr algn="l" marL="0" indent="0">
              <a:lnSpc>
                <a:spcPct val="100000"/>
              </a:lnSpc>
            </a:pPr>
            <a:r>
              <a:rPr lang="en-US" b="false" i="false" strike="noStrike" u="none" sz="1400">
                <a:solidFill>
                  <a:srgbClr val="000000"/>
                </a:solidFill>
              </a:rPr>
              <a:t>这些种间关系是群落结构形成和物种共存的重要机制。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第四章我们进入群落生态学。</a:t>
            </a:r>
          </a:p>
          <a:p>
            <a:pPr algn="l" marL="0" indent="0">
              <a:lnSpc>
                <a:spcPct val="100000"/>
              </a:lnSpc>
            </a:pPr>
            <a:r>
              <a:rPr lang="en-US" b="false" i="false" strike="noStrike" u="none" sz="1400">
                <a:solidFill>
                  <a:srgbClr val="000000"/>
                </a:solidFill>
              </a:rPr>
              <a:t>群落是一定区域内所有生物种群的集合。群落生态学研究的是群落的组成、结构、动态和分类。</a:t>
            </a:r>
          </a:p>
          <a:p>
            <a:pPr algn="l" marL="0" indent="0">
              <a:lnSpc>
                <a:spcPct val="100000"/>
              </a:lnSpc>
            </a:pPr>
            <a:r>
              <a:rPr lang="en-US" b="false" i="false" strike="noStrike" u="none" sz="1400">
                <a:solidFill>
                  <a:srgbClr val="000000"/>
                </a:solidFill>
              </a:rPr>
              <a:t>这一章的核心问题是：群落是如何形成和发展的？为什么不同地方的群落不一样？</a:t>
            </a:r>
          </a:p>
          <a:p>
            <a:pPr algn="l" marL="0" indent="0">
              <a:lnSpc>
                <a:spcPct val="100000"/>
              </a:lnSpc>
            </a:pPr>
            <a:r>
              <a:rPr lang="en-US" b="false" i="false" strike="noStrike" u="none" sz="1400">
                <a:solidFill>
                  <a:srgbClr val="000000"/>
                </a:solidFill>
              </a:rPr>
              <a:t>我们会学习群落的种类组成、结构特征、物种多样性以及群落演替等重要概念。</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生物群落是一定空间内所有生物种群的集合。</a:t>
            </a:r>
          </a:p>
          <a:p>
            <a:pPr algn="l" marL="0" indent="0">
              <a:lnSpc>
                <a:spcPct val="100000"/>
              </a:lnSpc>
            </a:pPr>
            <a:r>
              <a:rPr lang="en-US" b="false" i="false" strike="noStrike" u="none" sz="1400">
                <a:solidFill>
                  <a:srgbClr val="000000"/>
                </a:solidFill>
              </a:rPr>
              <a:t>群落的种类组成中，优势种和建群种是最重要的，它们决定了群落的基本特征。</a:t>
            </a:r>
          </a:p>
          <a:p>
            <a:pPr algn="l" marL="0" indent="0">
              <a:lnSpc>
                <a:spcPct val="100000"/>
              </a:lnSpc>
            </a:pPr>
            <a:r>
              <a:rPr lang="en-US" b="false" i="false" strike="noStrike" u="none" sz="1400">
                <a:solidFill>
                  <a:srgbClr val="000000"/>
                </a:solidFill>
              </a:rPr>
              <a:t>群落的结构包括垂直结构、水平结构和时间结构三个方面。</a:t>
            </a:r>
          </a:p>
          <a:p>
            <a:pPr algn="l" marL="0" indent="0">
              <a:lnSpc>
                <a:spcPct val="100000"/>
              </a:lnSpc>
            </a:pPr>
            <a:r>
              <a:rPr lang="en-US" b="false" i="false" strike="noStrike" u="none" sz="1400">
                <a:solidFill>
                  <a:srgbClr val="000000"/>
                </a:solidFill>
              </a:rPr>
              <a:t>垂直结构指的是群落的分层现象，比如森林里有乔木层、灌木层、草本层等。</a:t>
            </a:r>
          </a:p>
          <a:p>
            <a:pPr algn="l" marL="0" indent="0">
              <a:lnSpc>
                <a:spcPct val="100000"/>
              </a:lnSpc>
            </a:pPr>
            <a:r>
              <a:rPr lang="en-US" b="false" i="false" strike="noStrike" u="none" sz="1400">
                <a:solidFill>
                  <a:srgbClr val="000000"/>
                </a:solidFill>
              </a:rPr>
              <a:t>水平结构指的是群落的镶嵌性，不同地段的物种组成不一样。</a:t>
            </a:r>
          </a:p>
          <a:p>
            <a:pPr algn="l" marL="0" indent="0">
              <a:lnSpc>
                <a:spcPct val="100000"/>
              </a:lnSpc>
            </a:pPr>
            <a:r>
              <a:rPr lang="en-US" b="false" i="false" strike="noStrike" u="none" sz="1400">
                <a:solidFill>
                  <a:srgbClr val="000000"/>
                </a:solidFill>
              </a:rPr>
              <a:t>时间结构指的是群落随时间的变化，比如季节性变化和昼夜变化。</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群落演替是指群落随时间的变化过程，一个群落被另一个群落代替。</a:t>
            </a:r>
          </a:p>
          <a:p>
            <a:pPr algn="l" marL="0" indent="0">
              <a:lnSpc>
                <a:spcPct val="100000"/>
              </a:lnSpc>
            </a:pPr>
            <a:r>
              <a:rPr lang="en-US" b="false" i="false" strike="noStrike" u="none" sz="1400">
                <a:solidFill>
                  <a:srgbClr val="000000"/>
                </a:solidFill>
              </a:rPr>
              <a:t>演替可以分为初生演替和次生演替两种类型。</a:t>
            </a:r>
          </a:p>
          <a:p>
            <a:pPr algn="l" marL="0" indent="0">
              <a:lnSpc>
                <a:spcPct val="100000"/>
              </a:lnSpc>
            </a:pPr>
            <a:r>
              <a:rPr lang="en-US" b="false" i="false" strike="noStrike" u="none" sz="1400">
                <a:solidFill>
                  <a:srgbClr val="000000"/>
                </a:solidFill>
              </a:rPr>
              <a:t>初生演替是在从来没有生物定居过的裸地上发生的，比如裸岩、火山岩等。这种演替速度很慢，因为要从无土壤开始。</a:t>
            </a:r>
          </a:p>
          <a:p>
            <a:pPr algn="l" marL="0" indent="0">
              <a:lnSpc>
                <a:spcPct val="100000"/>
              </a:lnSpc>
            </a:pPr>
            <a:r>
              <a:rPr lang="en-US" b="false" i="false" strike="noStrike" u="none" sz="1400">
                <a:solidFill>
                  <a:srgbClr val="000000"/>
                </a:solidFill>
              </a:rPr>
              <a:t>次生演替是在原有植被被破坏，但土壤条件还保留的地方发生的，比如火烧迹地、弃耕地等。这种演替速度比较快。</a:t>
            </a:r>
          </a:p>
          <a:p>
            <a:pPr algn="l" marL="0" indent="0">
              <a:lnSpc>
                <a:spcPct val="100000"/>
              </a:lnSpc>
            </a:pPr>
            <a:r>
              <a:rPr lang="en-US" b="false" i="false" strike="noStrike" u="none" sz="1400">
                <a:solidFill>
                  <a:srgbClr val="000000"/>
                </a:solidFill>
              </a:rPr>
              <a:t>演替最终会到达一个顶极阶段，形成与当地气候相适应的相对稳定的群落。</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第五章我们进入生态系统生态学。</a:t>
            </a:r>
          </a:p>
          <a:p>
            <a:pPr algn="l" marL="0" indent="0">
              <a:lnSpc>
                <a:spcPct val="100000"/>
              </a:lnSpc>
            </a:pPr>
            <a:r>
              <a:rPr lang="en-US" b="false" i="false" strike="noStrike" u="none" sz="1400">
                <a:solidFill>
                  <a:srgbClr val="000000"/>
                </a:solidFill>
              </a:rPr>
              <a:t>生态系统是生物群落与非生物环境之间通过物质循环和能量流动而形成的统一整体。</a:t>
            </a:r>
          </a:p>
          <a:p>
            <a:pPr algn="l" marL="0" indent="0">
              <a:lnSpc>
                <a:spcPct val="100000"/>
              </a:lnSpc>
            </a:pPr>
            <a:r>
              <a:rPr lang="en-US" b="false" i="false" strike="noStrike" u="none" sz="1400">
                <a:solidFill>
                  <a:srgbClr val="000000"/>
                </a:solidFill>
              </a:rPr>
              <a:t>这一章的核心问题是：生态系统中的能量和物质是如何运行的？</a:t>
            </a:r>
          </a:p>
          <a:p>
            <a:pPr algn="l" marL="0" indent="0">
              <a:lnSpc>
                <a:spcPct val="100000"/>
              </a:lnSpc>
            </a:pPr>
            <a:r>
              <a:rPr lang="en-US" b="false" i="false" strike="noStrike" u="none" sz="1400">
                <a:solidFill>
                  <a:srgbClr val="000000"/>
                </a:solidFill>
              </a:rPr>
              <a:t>我们会学习生态系统的组成结构、能量流动、物质循环以及生态系统的稳定性。</a:t>
            </a:r>
          </a:p>
          <a:p>
            <a:pPr algn="l" marL="0" indent="0">
              <a:lnSpc>
                <a:spcPct val="100000"/>
              </a:lnSpc>
            </a:pPr>
            <a:r>
              <a:rPr lang="en-US" b="false" i="false" strike="noStrike" u="none" sz="1400">
                <a:solidFill>
                  <a:srgbClr val="000000"/>
                </a:solidFill>
              </a:rPr>
              <a:t>生态系统生态学是生态学的核心内容，也是生态学应用最广泛的领域。</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能量流动是生态系统的两大功能之一。</a:t>
            </a:r>
          </a:p>
          <a:p>
            <a:pPr algn="l" marL="0" indent="0">
              <a:lnSpc>
                <a:spcPct val="100000"/>
              </a:lnSpc>
            </a:pPr>
            <a:r>
              <a:rPr lang="en-US" b="false" i="false" strike="noStrike" u="none" sz="1400">
                <a:solidFill>
                  <a:srgbClr val="000000"/>
                </a:solidFill>
              </a:rPr>
              <a:t>能量流动有两个重要特点：单向流动和逐级递减。</a:t>
            </a:r>
          </a:p>
          <a:p>
            <a:pPr algn="l" marL="0" indent="0">
              <a:lnSpc>
                <a:spcPct val="100000"/>
              </a:lnSpc>
            </a:pPr>
            <a:r>
              <a:rPr lang="en-US" b="false" i="false" strike="noStrike" u="none" sz="1400">
                <a:solidFill>
                  <a:srgbClr val="000000"/>
                </a:solidFill>
              </a:rPr>
              <a:t>单向流动是指能量只能从低营养级流向高营养级，不能反向，也不能循环。</a:t>
            </a:r>
          </a:p>
          <a:p>
            <a:pPr algn="l" marL="0" indent="0">
              <a:lnSpc>
                <a:spcPct val="100000"/>
              </a:lnSpc>
            </a:pPr>
            <a:r>
              <a:rPr lang="en-US" b="false" i="false" strike="noStrike" u="none" sz="1400">
                <a:solidFill>
                  <a:srgbClr val="000000"/>
                </a:solidFill>
              </a:rPr>
              <a:t>逐级递减是指能量在每一个营养级之间的传递效率大约只有10%到20%，大部分能量都以热能的形式散失了。</a:t>
            </a:r>
          </a:p>
          <a:p>
            <a:pPr algn="l" marL="0" indent="0">
              <a:lnSpc>
                <a:spcPct val="100000"/>
              </a:lnSpc>
            </a:pPr>
            <a:r>
              <a:rPr lang="en-US" b="false" i="false" strike="noStrike" u="none" sz="1400">
                <a:solidFill>
                  <a:srgbClr val="000000"/>
                </a:solidFill>
              </a:rPr>
              <a:t>正是因为能量是逐级递减的，所以食物链一般不会超过4到5个营养级，否则最高营养级获得的能量就不足以维持生存了。</a:t>
            </a:r>
          </a:p>
          <a:p>
            <a:pPr algn="l" marL="0" indent="0">
              <a:lnSpc>
                <a:spcPct val="100000"/>
              </a:lnSpc>
            </a:pPr>
            <a:r>
              <a:rPr lang="en-US" b="false" i="false" strike="noStrike" u="none" sz="1400">
                <a:solidFill>
                  <a:srgbClr val="000000"/>
                </a:solidFill>
              </a:rPr>
              <a:t>这也是为什么我们说"一山不容二虎"，因为老虎在食物链的顶端，获得的能量很少，所以不能有太多。</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物质循环是生态系统的另一大功能。</a:t>
            </a:r>
          </a:p>
          <a:p>
            <a:pPr algn="l" marL="0" indent="0">
              <a:lnSpc>
                <a:spcPct val="100000"/>
              </a:lnSpc>
            </a:pPr>
            <a:r>
              <a:rPr lang="en-US" b="false" i="false" strike="noStrike" u="none" sz="1400">
                <a:solidFill>
                  <a:srgbClr val="000000"/>
                </a:solidFill>
              </a:rPr>
              <a:t>与能量流动不同，物质是可以循环利用的，不会消失。</a:t>
            </a:r>
          </a:p>
          <a:p>
            <a:pPr algn="l" marL="0" indent="0">
              <a:lnSpc>
                <a:spcPct val="100000"/>
              </a:lnSpc>
            </a:pPr>
            <a:r>
              <a:rPr lang="en-US" b="false" i="false" strike="noStrike" u="none" sz="1400">
                <a:solidFill>
                  <a:srgbClr val="000000"/>
                </a:solidFill>
              </a:rPr>
              <a:t>最重要的物质循环包括碳循环、氮循环和水循环。</a:t>
            </a:r>
          </a:p>
          <a:p>
            <a:pPr algn="l" marL="0" indent="0">
              <a:lnSpc>
                <a:spcPct val="100000"/>
              </a:lnSpc>
            </a:pPr>
            <a:r>
              <a:rPr lang="en-US" b="false" i="false" strike="noStrike" u="none" sz="1400">
                <a:solidFill>
                  <a:srgbClr val="000000"/>
                </a:solidFill>
              </a:rPr>
              <a:t>碳循环主要以二氧化碳的形式进行，通过光合作用进入生物群落，通过呼吸作用和分解作用返回大气。</a:t>
            </a:r>
          </a:p>
          <a:p>
            <a:pPr algn="l" marL="0" indent="0">
              <a:lnSpc>
                <a:spcPct val="100000"/>
              </a:lnSpc>
            </a:pPr>
            <a:r>
              <a:rPr lang="en-US" b="false" i="false" strike="noStrike" u="none" sz="1400">
                <a:solidFill>
                  <a:srgbClr val="000000"/>
                </a:solidFill>
              </a:rPr>
              <a:t>氮循环比较复杂，需要多种微生物的参与，包括固氮作用、硝化作用和反硝化作用等过程。</a:t>
            </a:r>
          </a:p>
          <a:p>
            <a:pPr algn="l" marL="0" indent="0">
              <a:lnSpc>
                <a:spcPct val="100000"/>
              </a:lnSpc>
            </a:pPr>
            <a:r>
              <a:rPr lang="en-US" b="false" i="false" strike="noStrike" u="none" sz="1400">
                <a:solidFill>
                  <a:srgbClr val="000000"/>
                </a:solidFill>
              </a:rPr>
              <a:t>水循环是最简单的，主要通过蒸发和降水来完成。</a:t>
            </a:r>
          </a:p>
          <a:p>
            <a:pPr algn="l" marL="0" indent="0">
              <a:lnSpc>
                <a:spcPct val="100000"/>
              </a:lnSpc>
            </a:pPr>
            <a:r>
              <a:rPr lang="en-US" b="false" i="false" strike="noStrike" u="none" sz="1400">
                <a:solidFill>
                  <a:srgbClr val="000000"/>
                </a:solidFill>
              </a:rPr>
              <a:t>物质循环和能量流动是生态系统的两大功能，它们同时进行，相互依存，不可分割。</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本课程共分为六个模块。</a:t>
            </a:r>
          </a:p>
          <a:p>
            <a:pPr algn="l" marL="0" indent="0">
              <a:lnSpc>
                <a:spcPct val="100000"/>
              </a:lnSpc>
            </a:pPr>
            <a:r>
              <a:rPr lang="en-US" b="false" i="false" strike="noStrike" u="none" sz="1400">
                <a:solidFill>
                  <a:srgbClr val="000000"/>
                </a:solidFill>
              </a:rPr>
              <a:t>前三个模块从个体到种群再到群落，是经典生态学的核心内容。</a:t>
            </a:r>
          </a:p>
          <a:p>
            <a:pPr algn="l" marL="0" indent="0">
              <a:lnSpc>
                <a:spcPct val="100000"/>
              </a:lnSpc>
            </a:pPr>
            <a:r>
              <a:rPr lang="en-US" b="false" i="false" strike="noStrike" u="none" sz="1400">
                <a:solidFill>
                  <a:srgbClr val="000000"/>
                </a:solidFill>
              </a:rPr>
              <a:t>第四、五模块介绍生态系统的结构与功能，这是现代生态学的研究重点。</a:t>
            </a:r>
          </a:p>
          <a:p>
            <a:pPr algn="l" marL="0" indent="0">
              <a:lnSpc>
                <a:spcPct val="100000"/>
              </a:lnSpc>
            </a:pPr>
            <a:r>
              <a:rPr lang="en-US" b="false" i="false" strike="noStrike" u="none" sz="1400">
                <a:solidFill>
                  <a:srgbClr val="000000"/>
                </a:solidFill>
              </a:rPr>
              <a:t>最后一个模块是应用拓展，将生态学原理应用到现实问题中。</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这就是《生态学基础》的主要内容。</a:t>
            </a:r>
          </a:p>
          <a:p>
            <a:pPr algn="l" marL="0" indent="0">
              <a:lnSpc>
                <a:spcPct val="100000"/>
              </a:lnSpc>
            </a:pPr>
            <a:r>
              <a:rPr lang="en-US" b="false" i="false" strike="noStrike" u="none" sz="1400">
                <a:solidFill>
                  <a:srgbClr val="000000"/>
                </a:solidFill>
              </a:rPr>
              <a:t>我们从个体层次的生物与环境关系，讲到种群层次的数量动态，再讲到群落层次的组成结构，最后讲到生态系统层次的能量流动和物质循环。</a:t>
            </a:r>
          </a:p>
          <a:p>
            <a:pPr algn="l" marL="0" indent="0">
              <a:lnSpc>
                <a:spcPct val="100000"/>
              </a:lnSpc>
            </a:pPr>
            <a:r>
              <a:rPr lang="en-US" b="false" i="false" strike="noStrike" u="none" sz="1400">
                <a:solidFill>
                  <a:srgbClr val="000000"/>
                </a:solidFill>
              </a:rPr>
              <a:t>生态学是一门非常重要的学科，它帮助我们理解自然世界的运行规律，也为解决当今的环境问题提供理论基础。</a:t>
            </a:r>
          </a:p>
          <a:p>
            <a:pPr algn="l" marL="0" indent="0">
              <a:lnSpc>
                <a:spcPct val="100000"/>
              </a:lnSpc>
            </a:pPr>
            <a:r>
              <a:rPr lang="en-US" b="false" i="false" strike="noStrike" u="none" sz="1400">
                <a:solidFill>
                  <a:srgbClr val="000000"/>
                </a:solidFill>
              </a:rPr>
              <a:t>希望这门课能帮助大家建立生态学的基本思维，用生态学的视角来看待我们周围的世界。</a:t>
            </a:r>
          </a:p>
          <a:p>
            <a:pPr algn="l" marL="0" indent="0">
              <a:lnSpc>
                <a:spcPct val="100000"/>
              </a:lnSpc>
            </a:pPr>
            <a:r>
              <a:rPr lang="en-US" b="false" i="false" strike="noStrike" u="none" sz="1400">
                <a:solidFill>
                  <a:srgbClr val="000000"/>
                </a:solidFill>
              </a:rPr>
              <a:t>谢谢大家！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接下来我们来看一下考试的重点知识。</a:t>
            </a:r>
          </a:p>
          <a:p>
            <a:pPr algn="l" marL="0" indent="0">
              <a:lnSpc>
                <a:spcPct val="100000"/>
              </a:lnSpc>
            </a:pPr>
            <a:r>
              <a:rPr lang="en-US" b="false" i="false" strike="noStrike" u="none" sz="1400">
                <a:solidFill>
                  <a:srgbClr val="000000"/>
                </a:solidFill>
              </a:rPr>
              <a:t>这部分内容是基于近3年成人高考专升本生态学基础真题的分析整理出来的。</a:t>
            </a:r>
          </a:p>
          <a:p>
            <a:pPr algn="l" marL="0" indent="0">
              <a:lnSpc>
                <a:spcPct val="100000"/>
              </a:lnSpc>
            </a:pPr>
            <a:r>
              <a:rPr lang="en-US" b="false" i="false" strike="noStrike" u="none" sz="1400">
                <a:solidFill>
                  <a:srgbClr val="000000"/>
                </a:solidFill>
              </a:rPr>
              <a:t>我们重点关注选择题和名词解释这两种题型，因为它们占分比重大，而且考点相对固定。</a:t>
            </a:r>
          </a:p>
          <a:p>
            <a:pPr algn="l" marL="0" indent="0">
              <a:lnSpc>
                <a:spcPct val="100000"/>
              </a:lnSpc>
            </a:pPr>
            <a:r>
              <a:rPr lang="en-US" b="false" i="false" strike="noStrike" u="none" sz="1400">
                <a:solidFill>
                  <a:srgbClr val="000000"/>
                </a:solidFill>
              </a:rPr>
              <a:t>掌握这些高频考点，可以帮助大家在考试中更有针对性地复习，提高得分效率。</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选择题是生态学基础考试中占分最多的题型，共40小题，每题2分，共80分，占总分的一半还多。</a:t>
            </a:r>
          </a:p>
          <a:p>
            <a:pPr algn="l" marL="0" indent="0">
              <a:lnSpc>
                <a:spcPct val="100000"/>
              </a:lnSpc>
            </a:pPr>
            <a:r>
              <a:rPr lang="en-US" b="false" i="false" strike="noStrike" u="none" sz="1400">
                <a:solidFill>
                  <a:srgbClr val="000000"/>
                </a:solidFill>
              </a:rPr>
              <a:t>从近3年的真题来看，生物与环境部分是选择题的重点，特别是光因子、温度因子对生物的影响。</a:t>
            </a:r>
          </a:p>
          <a:p>
            <a:pPr algn="l" marL="0" indent="0">
              <a:lnSpc>
                <a:spcPct val="100000"/>
              </a:lnSpc>
            </a:pPr>
            <a:r>
              <a:rPr lang="en-US" b="false" i="false" strike="noStrike" u="none" sz="1400">
                <a:solidFill>
                  <a:srgbClr val="000000"/>
                </a:solidFill>
              </a:rPr>
              <a:t>阳性植物和阴性植物的特点对比，几乎每年都会考。</a:t>
            </a:r>
          </a:p>
          <a:p>
            <a:pPr algn="l" marL="0" indent="0">
              <a:lnSpc>
                <a:spcPct val="100000"/>
              </a:lnSpc>
            </a:pPr>
            <a:r>
              <a:rPr lang="en-US" b="false" i="false" strike="noStrike" u="none" sz="1400">
                <a:solidFill>
                  <a:srgbClr val="000000"/>
                </a:solidFill>
              </a:rPr>
              <a:t>种群部分，种群的内分布型和r/K对策也是高频考点。</a:t>
            </a:r>
          </a:p>
          <a:p>
            <a:pPr algn="l" marL="0" indent="0">
              <a:lnSpc>
                <a:spcPct val="100000"/>
              </a:lnSpc>
            </a:pPr>
            <a:r>
              <a:rPr lang="en-US" b="false" i="false" strike="noStrike" u="none" sz="1400">
                <a:solidFill>
                  <a:srgbClr val="000000"/>
                </a:solidFill>
              </a:rPr>
              <a:t>大家在复习的时候要特别注意这些高频考点，多做真题，熟悉出题方式。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名词解释共4小题，每小题5分，共20分。</a:t>
            </a:r>
          </a:p>
          <a:p>
            <a:pPr algn="l" marL="0" indent="0">
              <a:lnSpc>
                <a:spcPct val="100000"/>
              </a:lnSpc>
            </a:pPr>
            <a:r>
              <a:rPr lang="en-US" b="false" i="false" strike="noStrike" u="none" sz="1400">
                <a:solidFill>
                  <a:srgbClr val="000000"/>
                </a:solidFill>
              </a:rPr>
              <a:t>从近3年的真题来看，名词解释的考点分布比较均匀，覆盖了生物与环境、种群、群落、生态系统各个章节。</a:t>
            </a:r>
          </a:p>
          <a:p>
            <a:pPr algn="l" marL="0" indent="0">
              <a:lnSpc>
                <a:spcPct val="100000"/>
              </a:lnSpc>
            </a:pPr>
            <a:r>
              <a:rPr lang="en-US" b="false" i="false" strike="noStrike" u="none" sz="1400">
                <a:solidFill>
                  <a:srgbClr val="000000"/>
                </a:solidFill>
              </a:rPr>
              <a:t>2022年考了生态因子、种群密度、丰富度、营养级。</a:t>
            </a:r>
          </a:p>
          <a:p>
            <a:pPr algn="l" marL="0" indent="0">
              <a:lnSpc>
                <a:spcPct val="100000"/>
              </a:lnSpc>
            </a:pPr>
            <a:r>
              <a:rPr lang="en-US" b="false" i="false" strike="noStrike" u="none" sz="1400">
                <a:solidFill>
                  <a:srgbClr val="000000"/>
                </a:solidFill>
              </a:rPr>
              <a:t>2023年考了年龄结构、生态入侵、生物富集。</a:t>
            </a:r>
          </a:p>
          <a:p>
            <a:pPr algn="l" marL="0" indent="0">
              <a:lnSpc>
                <a:spcPct val="100000"/>
              </a:lnSpc>
            </a:pPr>
            <a:r>
              <a:rPr lang="en-US" b="false" i="false" strike="noStrike" u="none" sz="1400">
                <a:solidFill>
                  <a:srgbClr val="000000"/>
                </a:solidFill>
              </a:rPr>
              <a:t>2024年考了他感作用、边缘效应、次生演替。</a:t>
            </a:r>
          </a:p>
          <a:p>
            <a:pPr algn="l" marL="0" indent="0">
              <a:lnSpc>
                <a:spcPct val="100000"/>
              </a:lnSpc>
            </a:pPr>
            <a:r>
              <a:rPr lang="en-US" b="false" i="false" strike="noStrike" u="none" sz="1400">
                <a:solidFill>
                  <a:srgbClr val="000000"/>
                </a:solidFill>
              </a:rPr>
              <a:t>大家可以看到，名词解释的考点都是最基本、最核心的概念。</a:t>
            </a:r>
          </a:p>
          <a:p>
            <a:pPr algn="l" marL="0" indent="0">
              <a:lnSpc>
                <a:spcPct val="100000"/>
              </a:lnSpc>
            </a:pPr>
            <a:r>
              <a:rPr lang="en-US" b="false" i="false" strike="noStrike" u="none" sz="1400">
                <a:solidFill>
                  <a:srgbClr val="000000"/>
                </a:solidFill>
              </a:rPr>
              <a:t>答题的时候要注意：先给定义，再补充内涵，最好再加一个举例，这样就能拿到满分。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考试中经常会考一些易混淆的概念，这也是大家容易丢分的地方。</a:t>
            </a:r>
          </a:p>
          <a:p>
            <a:pPr algn="l" marL="0" indent="0">
              <a:lnSpc>
                <a:spcPct val="100000"/>
              </a:lnSpc>
            </a:pPr>
            <a:r>
              <a:rPr lang="en-US" b="false" i="false" strike="noStrike" u="none" sz="1400">
                <a:solidFill>
                  <a:srgbClr val="000000"/>
                </a:solidFill>
              </a:rPr>
              <a:t>比如利比希最小因子定律和谢尔福德耐受性定律，最小因子定律只考虑因子的下限，耐受性定律既考虑下限也考虑上限。</a:t>
            </a:r>
          </a:p>
          <a:p>
            <a:pPr algn="l" marL="0" indent="0">
              <a:lnSpc>
                <a:spcPct val="100000"/>
              </a:lnSpc>
            </a:pPr>
            <a:r>
              <a:rPr lang="en-US" b="false" i="false" strike="noStrike" u="none" sz="1400">
                <a:solidFill>
                  <a:srgbClr val="000000"/>
                </a:solidFill>
              </a:rPr>
              <a:t>再比如生态幅和生态位，生态幅是生物对环境因子的耐受范围，生态位是物种在群落中的功能地位。</a:t>
            </a:r>
          </a:p>
          <a:p>
            <a:pPr algn="l" marL="0" indent="0">
              <a:lnSpc>
                <a:spcPct val="100000"/>
              </a:lnSpc>
            </a:pPr>
            <a:r>
              <a:rPr lang="en-US" b="false" i="false" strike="noStrike" u="none" sz="1400">
                <a:solidFill>
                  <a:srgbClr val="000000"/>
                </a:solidFill>
              </a:rPr>
              <a:t>初级生产和次级生产，初级生产是植物通过光合作用生产有机物，次级生产是动物和微生物利用这些有机物。</a:t>
            </a:r>
          </a:p>
          <a:p>
            <a:pPr algn="l" marL="0" indent="0">
              <a:lnSpc>
                <a:spcPct val="100000"/>
              </a:lnSpc>
            </a:pPr>
            <a:r>
              <a:rPr lang="en-US" b="false" i="false" strike="noStrike" u="none" sz="1400">
                <a:solidFill>
                  <a:srgbClr val="000000"/>
                </a:solidFill>
              </a:rPr>
              <a:t>生物富集和生物放大，富集是单个生物体内浓度比环境高，放大是沿食物链营养级越来越高。</a:t>
            </a:r>
          </a:p>
          <a:p>
            <a:pPr algn="l" marL="0" indent="0">
              <a:lnSpc>
                <a:spcPct val="100000"/>
              </a:lnSpc>
            </a:pPr>
            <a:r>
              <a:rPr lang="en-US" b="false" i="false" strike="noStrike" u="none" sz="1400">
                <a:solidFill>
                  <a:srgbClr val="000000"/>
                </a:solidFill>
              </a:rPr>
              <a:t>大家复习的时候，一定要用对比记忆法，把相似的概念放在一起对比，找出它们的核心区别，这样就不容易混淆了。</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我们先从绪论开始，了解生态学这门学科的基本概念。</a:t>
            </a:r>
          </a:p>
          <a:p>
            <a:pPr algn="l" marL="0" indent="0">
              <a:lnSpc>
                <a:spcPct val="100000"/>
              </a:lnSpc>
            </a:pPr>
            <a:r>
              <a:rPr lang="en-US" b="false" i="false" strike="noStrike" u="none" sz="1400">
                <a:solidFill>
                  <a:srgbClr val="000000"/>
                </a:solidFill>
              </a:rPr>
              <a:t>大家先思考两个问题：生态学和生物学有什么区别？它的研究范围到底有多大？</a:t>
            </a:r>
          </a:p>
          <a:p>
            <a:pPr algn="l" marL="0" indent="0">
              <a:lnSpc>
                <a:spcPct val="100000"/>
              </a:lnSpc>
            </a:pPr>
            <a:r>
              <a:rPr lang="en-US" b="false" i="false" strike="noStrike" u="none" sz="1400">
                <a:solidFill>
                  <a:srgbClr val="000000"/>
                </a:solidFill>
              </a:rPr>
              <a:t>通过本章的学习，我们将明确生态学的定义、研究层次和发展脉络。</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生态学这个概念最早由德国动物学家海克尔在1866年提出。</a:t>
            </a:r>
          </a:p>
          <a:p>
            <a:pPr algn="l" marL="0" indent="0">
              <a:lnSpc>
                <a:spcPct val="100000"/>
              </a:lnSpc>
            </a:pPr>
            <a:r>
              <a:rPr lang="en-US" b="false" i="false" strike="noStrike" u="none" sz="1400">
                <a:solidFill>
                  <a:srgbClr val="000000"/>
                </a:solidFill>
              </a:rPr>
              <a:t>经典定义强调的是有机体与环境的相互关系。</a:t>
            </a:r>
          </a:p>
          <a:p>
            <a:pPr algn="l" marL="0" indent="0">
              <a:lnSpc>
                <a:spcPct val="100000"/>
              </a:lnSpc>
            </a:pPr>
            <a:r>
              <a:rPr lang="en-US" b="false" i="false" strike="noStrike" u="none" sz="1400">
                <a:solidFill>
                  <a:srgbClr val="000000"/>
                </a:solidFill>
              </a:rPr>
              <a:t>现代生态学的内涵更加丰富，不仅研究自然生物，也研究人类与环境的相互作用。</a:t>
            </a:r>
          </a:p>
          <a:p>
            <a:pPr algn="l" marL="0" indent="0">
              <a:lnSpc>
                <a:spcPct val="100000"/>
              </a:lnSpc>
            </a:pPr>
            <a:r>
              <a:rPr lang="en-US" b="false" i="false" strike="noStrike" u="none" sz="1400">
                <a:solidFill>
                  <a:srgbClr val="000000"/>
                </a:solidFill>
              </a:rPr>
              <a:t>理解生态学的关键是「关系」二字——它研究的不是生物本身，也不是环境本身，而是二者之间的相互作用。</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生态学的研究对象呈等级组织，从微观的个体一直到宏观的生物圈。</a:t>
            </a:r>
          </a:p>
          <a:p>
            <a:pPr algn="l" marL="0" indent="0">
              <a:lnSpc>
                <a:spcPct val="100000"/>
              </a:lnSpc>
            </a:pPr>
            <a:r>
              <a:rPr lang="en-US" b="false" i="false" strike="noStrike" u="none" sz="1400">
                <a:solidFill>
                  <a:srgbClr val="000000"/>
                </a:solidFill>
              </a:rPr>
              <a:t>每一个层次都有其独特的研究问题和规律，不能完全用低层次的规律来解释高层次的现象，这就是「涌现性」。</a:t>
            </a:r>
          </a:p>
          <a:p>
            <a:pPr algn="l" marL="0" indent="0">
              <a:lnSpc>
                <a:spcPct val="100000"/>
              </a:lnSpc>
            </a:pPr>
            <a:r>
              <a:rPr lang="en-US" b="false" i="false" strike="noStrike" u="none" sz="1400">
                <a:solidFill>
                  <a:srgbClr val="000000"/>
                </a:solidFill>
              </a:rPr>
              <a:t>比如，单个个体没有种群动态的特征，单个种群也没有群落演替的特征。</a:t>
            </a:r>
          </a:p>
          <a:p>
            <a:pPr algn="l" marL="0" indent="0">
              <a:lnSpc>
                <a:spcPct val="100000"/>
              </a:lnSpc>
            </a:pPr>
            <a:r>
              <a:rPr lang="en-US" b="false" i="false" strike="noStrike" u="none" sz="1400">
                <a:solidFill>
                  <a:srgbClr val="000000"/>
                </a:solidFill>
              </a:rPr>
              <a:t>这六个层次是我们理解生态学知识体系的基本框架。</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第二章我们进入个体生态学，探讨生物与环境之间的相互关系。</a:t>
            </a:r>
          </a:p>
          <a:p>
            <a:pPr algn="l" marL="0" indent="0">
              <a:lnSpc>
                <a:spcPct val="100000"/>
              </a:lnSpc>
            </a:pPr>
            <a:r>
              <a:rPr lang="en-US" b="false" i="false" strike="noStrike" u="none" sz="1400">
                <a:solidFill>
                  <a:srgbClr val="000000"/>
                </a:solidFill>
              </a:rPr>
              <a:t>这一章的核心问题是：环境因子如何影响生物？生物如何适应环境？</a:t>
            </a:r>
          </a:p>
          <a:p>
            <a:pPr algn="l" marL="0" indent="0">
              <a:lnSpc>
                <a:spcPct val="100000"/>
              </a:lnSpc>
            </a:pPr>
            <a:r>
              <a:rPr lang="en-US" b="false" i="false" strike="noStrike" u="none" sz="1400">
                <a:solidFill>
                  <a:srgbClr val="000000"/>
                </a:solidFill>
              </a:rPr>
              <a:t>我们会学习生态因子的概念、分类、作用规律，以及生物对光、温度、水分、土壤等主要因子的适应方式。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首先要区分环境和生态因子这两个概念。</a:t>
            </a:r>
          </a:p>
          <a:p>
            <a:pPr algn="l" marL="0" indent="0">
              <a:lnSpc>
                <a:spcPct val="100000"/>
              </a:lnSpc>
            </a:pPr>
            <a:r>
              <a:rPr lang="en-US" b="false" i="false" strike="noStrike" u="none" sz="1400">
                <a:solidFill>
                  <a:srgbClr val="000000"/>
                </a:solidFill>
              </a:rPr>
              <a:t>环境是生物体以外的一切，而生态因子是环境中对生物有直接或间接影响的那些要素。</a:t>
            </a:r>
          </a:p>
          <a:p>
            <a:pPr algn="l" marL="0" indent="0">
              <a:lnSpc>
                <a:spcPct val="100000"/>
              </a:lnSpc>
            </a:pPr>
            <a:r>
              <a:rPr lang="en-US" b="false" i="false" strike="noStrike" u="none" sz="1400">
                <a:solidFill>
                  <a:srgbClr val="000000"/>
                </a:solidFill>
              </a:rPr>
              <a:t>生态因子可以分为非生物因子和生物因子两大类。</a:t>
            </a:r>
          </a:p>
          <a:p>
            <a:pPr algn="l" marL="0" indent="0">
              <a:lnSpc>
                <a:spcPct val="100000"/>
              </a:lnSpc>
            </a:pPr>
            <a:r>
              <a:rPr lang="en-US" b="false" i="false" strike="noStrike" u="none" sz="1400">
                <a:solidFill>
                  <a:srgbClr val="000000"/>
                </a:solidFill>
              </a:rPr>
              <a:t>非生物因子包括气候、土壤、地形、水文等理化因素；生物因子包括同种和异种生物之间的相互作用。</a:t>
            </a:r>
          </a:p>
          <a:p>
            <a:pPr algn="l" marL="0" indent="0">
              <a:lnSpc>
                <a:spcPct val="100000"/>
              </a:lnSpc>
            </a:pPr>
            <a:r>
              <a:rPr lang="en-US" b="false" i="false" strike="noStrike" u="none" sz="1400">
                <a:solidFill>
                  <a:srgbClr val="000000"/>
                </a:solidFill>
              </a:rPr>
              <a:t>注意：不是所有环境要素都是生态因子，只有对生物有影响的才是。</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生态因子对生物的作用有五个重要特征。</a:t>
            </a:r>
          </a:p>
          <a:p>
            <a:pPr algn="l" marL="0" indent="0">
              <a:lnSpc>
                <a:spcPct val="100000"/>
              </a:lnSpc>
            </a:pPr>
            <a:r>
              <a:rPr lang="en-US" b="false" i="false" strike="noStrike" u="none" sz="1400">
                <a:solidFill>
                  <a:srgbClr val="000000"/>
                </a:solidFill>
              </a:rPr>
              <a:t>第一是综合作用，所有因子不是孤立的，而是共同影响生物。</a:t>
            </a:r>
          </a:p>
          <a:p>
            <a:pPr algn="l" marL="0" indent="0">
              <a:lnSpc>
                <a:spcPct val="100000"/>
              </a:lnSpc>
            </a:pPr>
            <a:r>
              <a:rPr lang="en-US" b="false" i="false" strike="noStrike" u="none" sz="1400">
                <a:solidFill>
                  <a:srgbClr val="000000"/>
                </a:solidFill>
              </a:rPr>
              <a:t>第二是主导因子作用，在众多因子中总有一个起决定性作用的主导因子。比如在干旱地区，水分就是主导因子。</a:t>
            </a:r>
          </a:p>
          <a:p>
            <a:pPr algn="l" marL="0" indent="0">
              <a:lnSpc>
                <a:spcPct val="100000"/>
              </a:lnSpc>
            </a:pPr>
            <a:r>
              <a:rPr lang="en-US" b="false" i="false" strike="noStrike" u="none" sz="1400">
                <a:solidFill>
                  <a:srgbClr val="000000"/>
                </a:solidFill>
              </a:rPr>
              <a:t>第三是不可替代性和补偿性，每个因子都不可替代，但在一定范围内可以互相补偿。</a:t>
            </a:r>
          </a:p>
          <a:p>
            <a:pPr algn="l" marL="0" indent="0">
              <a:lnSpc>
                <a:spcPct val="100000"/>
              </a:lnSpc>
            </a:pPr>
            <a:r>
              <a:rPr lang="en-US" b="false" i="false" strike="noStrike" u="none" sz="1400">
                <a:solidFill>
                  <a:srgbClr val="000000"/>
                </a:solidFill>
              </a:rPr>
              <a:t>第四是阶段性作用，生物不同生长阶段对因子的需求不同。</a:t>
            </a:r>
          </a:p>
          <a:p>
            <a:pPr algn="l" marL="0" indent="0">
              <a:lnSpc>
                <a:spcPct val="100000"/>
              </a:lnSpc>
            </a:pPr>
            <a:r>
              <a:rPr lang="en-US" b="false" i="false" strike="noStrike" u="none" sz="1400">
                <a:solidFill>
                  <a:srgbClr val="000000"/>
                </a:solidFill>
              </a:rPr>
              <a:t>第五是限制性作用，当某个因子接近或超过生物的耐受极限时，就成为限制因子。</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false" i="false" u="none" strike="noStrike"/>
            </a:lvl1pPr>
          </a:lstStyle>
          <a:p>
            <a:pPr algn="l" marL="0" indent="0">
              <a:lnSpc>
                <a:spcPct val="100000"/>
              </a:lnSpc>
            </a:pPr>
            <a:r>
              <a:rPr lang="en-US" b="false" i="false" strike="noStrike" u="none" sz="1400">
                <a:solidFill>
                  <a:srgbClr val="000000"/>
                </a:solidFill>
              </a:rPr>
              <a:t>这三个定律是生态学中最基本的定律。</a:t>
            </a:r>
          </a:p>
          <a:p>
            <a:pPr algn="l" marL="0" indent="0">
              <a:lnSpc>
                <a:spcPct val="100000"/>
              </a:lnSpc>
            </a:pPr>
            <a:r>
              <a:rPr lang="en-US" b="false" i="false" strike="noStrike" u="none" sz="1400">
                <a:solidFill>
                  <a:srgbClr val="000000"/>
                </a:solidFill>
              </a:rPr>
              <a:t>最小因子定律由李比希提出，强调最短缺的因子决定生物的生长，就像木桶的短板。</a:t>
            </a:r>
          </a:p>
          <a:p>
            <a:pPr algn="l" marL="0" indent="0">
              <a:lnSpc>
                <a:spcPct val="100000"/>
              </a:lnSpc>
            </a:pPr>
            <a:r>
              <a:rPr lang="en-US" b="false" i="false" strike="noStrike" u="none" sz="1400">
                <a:solidFill>
                  <a:srgbClr val="000000"/>
                </a:solidFill>
              </a:rPr>
              <a:t>耐受性定律由谢尔福德提出，认为每种因子都有一个耐受范围，在最适范围内生物生长最好。</a:t>
            </a:r>
          </a:p>
          <a:p>
            <a:pPr algn="l" marL="0" indent="0">
              <a:lnSpc>
                <a:spcPct val="100000"/>
              </a:lnSpc>
            </a:pPr>
            <a:r>
              <a:rPr lang="en-US" b="false" i="false" strike="noStrike" u="none" sz="1400">
                <a:solidFill>
                  <a:srgbClr val="000000"/>
                </a:solidFill>
              </a:rPr>
              <a:t>限制因子定律是对前两个定律的综合和发展，认为任何接近或超过生物耐受极限的因子都成为限制因子。</a:t>
            </a:r>
          </a:p>
          <a:p>
            <a:pPr algn="l" marL="0" indent="0">
              <a:lnSpc>
                <a:spcPct val="100000"/>
              </a:lnSpc>
            </a:pPr>
            <a:r>
              <a:rPr lang="en-US" b="false" i="false" strike="noStrike" u="none" sz="1400">
                <a:solidFill>
                  <a:srgbClr val="000000"/>
                </a:solidFill>
              </a:rPr>
              <a:t>这三个定律层层递进，帮助我们理解环境因子如何限制生物的分布和数量。</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idx="1" type="subTitle"/>
          </p:nvPr>
        </p:nvSpPr>
        <p:spPr>
          <a:xfrm>
            <a:off x="1143000" y="2701528"/>
            <a:ext cx="6858000" cy="1241821"/>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idx="1" type="body"/>
          </p:nvPr>
        </p:nvSpPr>
        <p:spPr>
          <a:xfrm rot="5400000">
            <a:off x="2940248" y="-942379"/>
            <a:ext cx="3263504"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1" name="Shape 5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竖排标题与文本" type="vertTitleAndTx">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idx="1" type="body"/>
          </p:nvPr>
        </p:nvSpPr>
        <p:spPr>
          <a:xfrm rot="5400000">
            <a:off x="1349573" y="-447080"/>
            <a:ext cx="4358879" cy="5800725"/>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Shape 1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0" name="Shape 5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idx="1" type="body"/>
          </p:nvPr>
        </p:nvSpPr>
        <p:spPr>
          <a:xfrm>
            <a:off x="623888" y="3442097"/>
            <a:ext cx="7886700" cy="112514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idx="1" type="body"/>
          </p:nvPr>
        </p:nvSpPr>
        <p:spPr>
          <a:xfrm>
            <a:off x="6286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2" name="Shape 11"/>
          <p:cNvSpPr txBox="1"/>
          <p:nvPr>
            <p:ph idx="2" type="body"/>
          </p:nvPr>
        </p:nvSpPr>
        <p:spPr>
          <a:xfrm>
            <a:off x="4629150" y="1369219"/>
            <a:ext cx="3886200" cy="3263504"/>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33" name="Shape 12"/>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idx="1" type="body"/>
          </p:nvPr>
        </p:nvSpPr>
        <p:spPr>
          <a:xfrm>
            <a:off x="629841" y="1260872"/>
            <a:ext cx="3868340"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39" name="Shape 37"/>
          <p:cNvSpPr txBox="1"/>
          <p:nvPr>
            <p:ph idx="2" type="body"/>
          </p:nvPr>
        </p:nvSpPr>
        <p:spPr>
          <a:xfrm>
            <a:off x="629841" y="1878806"/>
            <a:ext cx="3868340"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0" name="Shape 38"/>
          <p:cNvSpPr txBox="1"/>
          <p:nvPr>
            <p:ph idx="3" type="body"/>
          </p:nvPr>
        </p:nvSpPr>
        <p:spPr>
          <a:xfrm>
            <a:off x="4629150" y="1260872"/>
            <a:ext cx="3887391" cy="617934"/>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41" name="Shape 39"/>
          <p:cNvSpPr txBox="1"/>
          <p:nvPr>
            <p:ph idx="4" type="body"/>
          </p:nvPr>
        </p:nvSpPr>
        <p:spPr>
          <a:xfrm>
            <a:off x="4629150" y="1878806"/>
            <a:ext cx="3887391" cy="2763441"/>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42" name="Shape 40"/>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Shape 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idx="1" type="body"/>
          </p:nvPr>
        </p:nvSpPr>
        <p:spPr>
          <a:xfrm>
            <a:off x="3887391" y="740569"/>
            <a:ext cx="4629150" cy="3655219"/>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57" name="Shape 45"/>
          <p:cNvSpPr txBox="1"/>
          <p:nvPr>
            <p:ph idx="2"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58" name="Shape 46"/>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idx="2" type="pic"/>
          </p:nvPr>
        </p:nvSpPr>
        <p:spPr>
          <a:xfrm>
            <a:off x="3887391" y="740569"/>
            <a:ext cx="4629150" cy="3655219"/>
          </a:xfrm>
          <a:prstGeom prst="rect">
            <a:avLst/>
          </a:prstGeom>
          <a:noFill/>
          <a:ln>
            <a:noFill/>
          </a:ln>
        </p:spPr>
      </p:sp>
      <p:sp>
        <p:nvSpPr>
          <p:cNvPr id="64" name="Shape 26"/>
          <p:cNvSpPr txBox="1"/>
          <p:nvPr>
            <p:ph idx="1" type="body"/>
          </p:nvPr>
        </p:nvSpPr>
        <p:spPr>
          <a:xfrm>
            <a:off x="629841" y="1543050"/>
            <a:ext cx="2949178" cy="2858691"/>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65" name="Shape 27"/>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theme/theme3.xml" Type="http://schemas.openxmlformats.org/officeDocument/2006/relationships/theme"/><Relationship Id="rId2" Target="../slideLayouts/slideLayout12.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Arial"/>
              <a:buNone/>
              <a:defRPr b="0" i="0" sz="3300" u="none" cap="none" strike="noStrik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idx="1" type="body"/>
          </p:nvPr>
        </p:nvSpPr>
        <p:spPr>
          <a:xfrm>
            <a:off x="628650" y="1369219"/>
            <a:ext cx="7886700" cy="3263504"/>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8" name="Shape 3"/>
          <p:cNvSpPr txBox="1"/>
          <p:nvPr>
            <p:ph idx="10" type="dt"/>
          </p:nvPr>
        </p:nvSpPr>
        <p:spPr>
          <a:xfrm>
            <a:off x="628650" y="4767263"/>
            <a:ext cx="2057400" cy="273844"/>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9" name="Shape 4"/>
          <p:cNvSpPr txBox="1"/>
          <p:nvPr>
            <p:ph idx="11" type="ftr"/>
          </p:nvPr>
        </p:nvSpPr>
        <p:spPr>
          <a:xfrm>
            <a:off x="3028950" y="4767263"/>
            <a:ext cx="3086100" cy="273844"/>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Arial"/>
                <a:ea typeface="Arial"/>
                <a:cs typeface="Arial"/>
                <a:sym typeface="Arial"/>
              </a:defRPr>
            </a:lvl1pPr>
            <a:lvl2pPr lvl="1" marR="0" rtl="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rtl="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rtl="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rtl="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rtl="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rtl="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rtl="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rtl="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10" name="Shape 5"/>
          <p:cNvSpPr txBox="1"/>
          <p:nvPr>
            <p:ph idx="12" type="sldNum"/>
          </p:nvPr>
        </p:nvSpPr>
        <p:spPr>
          <a:xfrm>
            <a:off x="6457950" y="4767263"/>
            <a:ext cx="2057400" cy="273844"/>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Arial"/>
                <a:ea typeface="Arial"/>
                <a:cs typeface="Arial"/>
                <a:sym typeface="Arial"/>
              </a:defRPr>
            </a:lvl1pPr>
            <a:lvl2pPr indent="0" lvl="1" marL="0" marR="0" rtl="0" algn="r">
              <a:spcBef>
                <a:spcPts val="0"/>
              </a:spcBef>
              <a:buNone/>
              <a:defRPr b="0" i="0" sz="900" u="none" cap="none" strike="noStrike">
                <a:solidFill>
                  <a:srgbClr val="888888"/>
                </a:solidFill>
                <a:latin typeface="Arial"/>
                <a:ea typeface="Arial"/>
                <a:cs typeface="Arial"/>
                <a:sym typeface="Arial"/>
              </a:defRPr>
            </a:lvl2pPr>
            <a:lvl3pPr indent="0" lvl="2" marL="0" marR="0" rtl="0" algn="r">
              <a:spcBef>
                <a:spcPts val="0"/>
              </a:spcBef>
              <a:buNone/>
              <a:defRPr b="0" i="0" sz="900" u="none" cap="none" strike="noStrike">
                <a:solidFill>
                  <a:srgbClr val="888888"/>
                </a:solidFill>
                <a:latin typeface="Arial"/>
                <a:ea typeface="Arial"/>
                <a:cs typeface="Arial"/>
                <a:sym typeface="Arial"/>
              </a:defRPr>
            </a:lvl3pPr>
            <a:lvl4pPr indent="0" lvl="3" marL="0" marR="0" rtl="0" algn="r">
              <a:spcBef>
                <a:spcPts val="0"/>
              </a:spcBef>
              <a:buNone/>
              <a:defRPr b="0" i="0" sz="900" u="none" cap="none" strike="noStrike">
                <a:solidFill>
                  <a:srgbClr val="888888"/>
                </a:solidFill>
                <a:latin typeface="Arial"/>
                <a:ea typeface="Arial"/>
                <a:cs typeface="Arial"/>
                <a:sym typeface="Arial"/>
              </a:defRPr>
            </a:lvl4pPr>
            <a:lvl5pPr indent="0" lvl="4" marL="0" marR="0" rtl="0" algn="r">
              <a:spcBef>
                <a:spcPts val="0"/>
              </a:spcBef>
              <a:buNone/>
              <a:defRPr b="0" i="0" sz="900" u="none" cap="none" strike="noStrike">
                <a:solidFill>
                  <a:srgbClr val="888888"/>
                </a:solidFill>
                <a:latin typeface="Arial"/>
                <a:ea typeface="Arial"/>
                <a:cs typeface="Arial"/>
                <a:sym typeface="Arial"/>
              </a:defRPr>
            </a:lvl5pPr>
            <a:lvl6pPr indent="0" lvl="5" marL="0" marR="0" rtl="0" algn="r">
              <a:spcBef>
                <a:spcPts val="0"/>
              </a:spcBef>
              <a:buNone/>
              <a:defRPr b="0" i="0" sz="900" u="none" cap="none" strike="noStrike">
                <a:solidFill>
                  <a:srgbClr val="888888"/>
                </a:solidFill>
                <a:latin typeface="Arial"/>
                <a:ea typeface="Arial"/>
                <a:cs typeface="Arial"/>
                <a:sym typeface="Arial"/>
              </a:defRPr>
            </a:lvl6pPr>
            <a:lvl7pPr indent="0" lvl="6" marL="0" marR="0" rtl="0" algn="r">
              <a:spcBef>
                <a:spcPts val="0"/>
              </a:spcBef>
              <a:buNone/>
              <a:defRPr b="0" i="0" sz="900" u="none" cap="none" strike="noStrike">
                <a:solidFill>
                  <a:srgbClr val="888888"/>
                </a:solidFill>
                <a:latin typeface="Arial"/>
                <a:ea typeface="Arial"/>
                <a:cs typeface="Arial"/>
                <a:sym typeface="Arial"/>
              </a:defRPr>
            </a:lvl7pPr>
            <a:lvl8pPr indent="0" lvl="7" marL="0" marR="0" rtl="0" algn="r">
              <a:spcBef>
                <a:spcPts val="0"/>
              </a:spcBef>
              <a:buNone/>
              <a:defRPr b="0" i="0" sz="900" u="none" cap="none" strike="noStrike">
                <a:solidFill>
                  <a:srgbClr val="888888"/>
                </a:solidFill>
                <a:latin typeface="Arial"/>
                <a:ea typeface="Arial"/>
                <a:cs typeface="Arial"/>
                <a:sym typeface="Arial"/>
              </a:defRPr>
            </a:lvl8pPr>
            <a:lvl9pPr indent="0" lvl="8" marL="0" marR="0" rtl="0" algn="r">
              <a:spcBef>
                <a:spcPts val="0"/>
              </a:spcBef>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zh-C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默认主题">
    <p:bg>
      <p:bgPr>
        <a:solidFill>
          <a:srgbClr val="FFFFFF">
            <a:alpha val="100000"/>
          </a:srgbClr>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57483699"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8.xml" Type="http://schemas.openxmlformats.org/officeDocument/2006/relationships/notesSlide"/></Relationships>
</file>

<file path=ppt/slides/_rels/slide19.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19.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xml" Type="http://schemas.openxmlformats.org/officeDocument/2006/relationships/notesSlide"/></Relationships>
</file>

<file path=ppt/slides/_rels/slide20.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0.xml" Type="http://schemas.openxmlformats.org/officeDocument/2006/relationships/notesSlide"/></Relationships>
</file>

<file path=ppt/slides/_rels/slide21.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1.xml" Type="http://schemas.openxmlformats.org/officeDocument/2006/relationships/notesSlide"/></Relationships>
</file>

<file path=ppt/slides/_rels/slide22.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2.xml" Type="http://schemas.openxmlformats.org/officeDocument/2006/relationships/notesSlide"/></Relationships>
</file>

<file path=ppt/slides/_rels/slide23.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3.xml" Type="http://schemas.openxmlformats.org/officeDocument/2006/relationships/notesSlide"/></Relationships>
</file>

<file path=ppt/slides/_rels/slide24.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24.xml" Type="http://schemas.openxmlformats.org/officeDocument/2006/relationships/notesSlide"/><Relationship Id="rId3"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12.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524000" y="2286000"/>
            <a:ext cx="9144000" cy="1016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4800">
                <a:solidFill>
                  <a:srgbClr val="F9F7F3"/>
                </a:solidFill>
                <a:latin typeface="Noto Serif SC"/>
                <a:ea typeface="Noto Serif SC"/>
                <a:cs typeface="Noto Serif SC"/>
                <a:sym typeface="Noto Serif SC"/>
              </a:rPr>
              <a:t>生态学基础</a:t>
            </a:r>
            <a:endParaRPr lang="en-US" sz="1100"/>
          </a:p>
        </p:txBody>
      </p:sp>
      <p:sp>
        <p:nvSpPr>
          <p:cNvPr name="AutoShape 3" id="3"/>
          <p:cNvSpPr/>
          <p:nvPr/>
        </p:nvSpPr>
        <p:spPr>
          <a:xfrm rot="0" flipH="false" flipV="false">
            <a:off x="2286000" y="3556000"/>
            <a:ext cx="7620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2000">
                <a:solidFill>
                  <a:srgbClr val="C8B896"/>
                </a:solidFill>
                <a:latin typeface="Noto Serif SC"/>
                <a:ea typeface="Noto Serif SC"/>
                <a:cs typeface="Noto Serif SC"/>
                <a:sym typeface="Noto Serif SC"/>
              </a:rPr>
              <a:t>知识体系与核心概念详解</a:t>
            </a:r>
            <a:endParaRPr lang="en-US" sz="1100"/>
          </a:p>
        </p:txBody>
      </p:sp>
      <p:cxnSp>
        <p:nvCxnSpPr>
          <p:cNvPr name="Connector 4" id="4"/>
          <p:cNvCxnSpPr/>
          <p:nvPr/>
        </p:nvCxnSpPr>
        <p:spPr>
          <a:xfrm rot="-17188" flipH="false" flipV="false">
            <a:off x="4826016" y="4438650"/>
            <a:ext cx="2540000" cy="12700"/>
          </a:xfrm>
          <a:prstGeom prst="straightConnector1">
            <a:avLst/>
          </a:prstGeom>
          <a:solidFill>
            <a:srgbClr val="DEE0E3">
              <a:alpha val="100000"/>
            </a:srgbClr>
          </a:solidFill>
          <a:ln w="12700" cmpd="sng" cap="flat">
            <a:solidFill>
              <a:srgbClr val="C8B896">
                <a:alpha val="60000"/>
              </a:srgbClr>
            </a:solidFill>
            <a:prstDash val="solid"/>
            <a:round/>
            <a:headEnd type="none" w="med" len="med"/>
            <a:tailEnd type="none" w="med" len="med"/>
          </a:ln>
        </p:spPr>
      </p:cxnSp>
      <p:sp>
        <p:nvSpPr>
          <p:cNvPr name="AutoShape 5" id="5"/>
          <p:cNvSpPr/>
          <p:nvPr/>
        </p:nvSpPr>
        <p:spPr>
          <a:xfrm rot="0" flipH="false" flipV="false">
            <a:off x="3556000" y="4826000"/>
            <a:ext cx="508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400">
                <a:solidFill>
                  <a:srgbClr val="F9F7F3">
                    <a:alpha val="70196"/>
                  </a:srgbClr>
                </a:solidFill>
                <a:latin typeface="Noto Serif SC"/>
                <a:ea typeface="Noto Serif SC"/>
                <a:cs typeface="Noto Serif SC"/>
                <a:sym typeface="Noto Serif SC"/>
              </a:rPr>
              <a:t>个体 · 种群 · 群落 · 生态系统 · 景观 · 生物圈</a:t>
            </a:r>
            <a:endParaRPr lang="en-US" sz="1100"/>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524000"/>
            <a:ext cx="254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8B896">
                    <a:alpha val="80000"/>
                  </a:srgbClr>
                </a:solidFill>
                <a:latin typeface="Noto Serif SC"/>
                <a:ea typeface="Noto Serif SC"/>
                <a:cs typeface="Noto Serif SC"/>
                <a:sym typeface="Noto Serif SC"/>
              </a:rPr>
              <a:t>CHAPTER 03</a:t>
            </a:r>
            <a:endParaRPr lang="en-US" sz="1100"/>
          </a:p>
        </p:txBody>
      </p:sp>
      <p:sp>
        <p:nvSpPr>
          <p:cNvPr name="AutoShape 3" id="3"/>
          <p:cNvSpPr/>
          <p:nvPr/>
        </p:nvSpPr>
        <p:spPr>
          <a:xfrm rot="0" flipH="false" flipV="false">
            <a:off x="1016000" y="2286000"/>
            <a:ext cx="1016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400">
                <a:solidFill>
                  <a:srgbClr val="F9F7F3"/>
                </a:solidFill>
                <a:latin typeface="Noto Serif SC"/>
                <a:ea typeface="Noto Serif SC"/>
                <a:cs typeface="Noto Serif SC"/>
                <a:sym typeface="Noto Serif SC"/>
              </a:rPr>
              <a:t>种群生态学</a:t>
            </a:r>
            <a:endParaRPr lang="en-US" sz="1100"/>
          </a:p>
        </p:txBody>
      </p:sp>
      <p:cxnSp>
        <p:nvCxnSpPr>
          <p:cNvPr name="Connector 4" id="4"/>
          <p:cNvCxnSpPr/>
          <p:nvPr/>
        </p:nvCxnSpPr>
        <p:spPr>
          <a:xfrm rot="-42969" flipH="false" flipV="false">
            <a:off x="1016040" y="3549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5" id="5"/>
          <p:cNvSpPr/>
          <p:nvPr/>
        </p:nvSpPr>
        <p:spPr>
          <a:xfrm rot="0" flipH="false" flipV="false">
            <a:off x="1016000" y="4064000"/>
            <a:ext cx="8890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800">
                <a:solidFill>
                  <a:srgbClr val="F9F7F3">
                    <a:alpha val="85098"/>
                  </a:srgbClr>
                </a:solidFill>
                <a:latin typeface="Noto Serif SC"/>
                <a:ea typeface="Noto Serif SC"/>
                <a:cs typeface="Noto Serif SC"/>
                <a:sym typeface="Noto Serif SC"/>
              </a:rPr>
              <a:t>为什么有些种群数量爆发，有些却濒临灭绝？</a:t>
            </a:r>
            <a:endParaRPr lang="en-US" sz="1100"/>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种群数量是如何调节的？</a:t>
            </a:r>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物种之间的相互作用有哪些类型？</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种群的概念与基本特征</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500">
                <a:solidFill>
                  <a:srgbClr val="3C3C3C"/>
                </a:solidFill>
                <a:latin typeface="Noto Serif SC"/>
                <a:ea typeface="Noto Serif SC"/>
                <a:cs typeface="Noto Serif SC"/>
                <a:sym typeface="Noto Serif SC"/>
              </a:rPr>
              <a:t>种群（Population）</a:t>
            </a:r>
            <a:r>
              <a:rPr lang="en-US" b="false" i="false" strike="noStrike" u="none" sz="1500">
                <a:solidFill>
                  <a:srgbClr val="3C3C3C"/>
                </a:solidFill>
                <a:latin typeface="Noto Serif SC"/>
                <a:ea typeface="Noto Serif SC"/>
                <a:cs typeface="Noto Serif SC"/>
                <a:sym typeface="Noto Serif SC"/>
              </a:rPr>
              <a:t>：在一定空间范围内，同种生物所有个体的集合。</a:t>
            </a:r>
            <a:endParaRPr lang="en-US" sz="1100"/>
          </a:p>
          <a:p>
            <a:pPr algn="l" marL="0" indent="0">
              <a:lnSpc>
                <a:spcPct val="141666"/>
              </a:lnSpc>
            </a:pPr>
            <a:r>
              <a:rPr lang="en-US" b="false" i="false" strike="noStrike" u="none" sz="1500">
                <a:solidFill>
                  <a:srgbClr val="3C3C3C"/>
                </a:solidFill>
                <a:latin typeface="Noto Serif SC"/>
                <a:ea typeface="Noto Serif SC"/>
                <a:cs typeface="Noto Serif SC"/>
                <a:sym typeface="Noto Serif SC"/>
              </a:rPr>
              <a:t>种群是物种存在的基本单位，也是生物群落的基本组成单位。</a:t>
            </a:r>
          </a:p>
        </p:txBody>
      </p:sp>
      <p:sp>
        <p:nvSpPr>
          <p:cNvPr name="AutoShape 5" id="5"/>
          <p:cNvSpPr/>
          <p:nvPr/>
        </p:nvSpPr>
        <p:spPr>
          <a:xfrm rot="0" flipH="false" flipV="false">
            <a:off x="1016000" y="2794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种群的基本特征</a:t>
            </a:r>
            <a:endParaRPr lang="en-US" sz="1100"/>
          </a:p>
        </p:txBody>
      </p:sp>
      <p:sp>
        <p:nvSpPr>
          <p:cNvPr name="AutoShape 6" id="6"/>
          <p:cNvSpPr/>
          <p:nvPr/>
        </p:nvSpPr>
        <p:spPr>
          <a:xfrm rot="0" flipH="false" flipV="false">
            <a:off x="1016000" y="3429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数量特征（种群密度）</a:t>
            </a:r>
            <a:endParaRPr lang="en-US" sz="1100"/>
          </a:p>
        </p:txBody>
      </p:sp>
      <p:sp>
        <p:nvSpPr>
          <p:cNvPr name="AutoShape 7" id="7"/>
          <p:cNvSpPr/>
          <p:nvPr/>
        </p:nvSpPr>
        <p:spPr>
          <a:xfrm rot="0" flipH="false" flipV="false">
            <a:off x="1016000" y="3873500"/>
            <a:ext cx="4826000" cy="1397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false" i="false" strike="noStrike" u="none" sz="1300">
                <a:solidFill>
                  <a:srgbClr val="3C3C3C"/>
                </a:solidFill>
                <a:latin typeface="Noto Serif SC"/>
                <a:ea typeface="Noto Serif SC"/>
                <a:cs typeface="Noto Serif SC"/>
                <a:sym typeface="Noto Serif SC"/>
              </a:rPr>
              <a:t>种群密度：单位面积或空间内的个体数</a:t>
            </a:r>
            <a:endParaRPr lang="en-US" sz="1100"/>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出生率/死亡率：单位时间内新增/死亡个体数</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迁入率/迁出率：单位时间内迁入/迁出个体数</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年龄结构：不同年龄组个体的比例</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性比：雌雄个体的比例</a:t>
            </a:r>
          </a:p>
        </p:txBody>
      </p:sp>
      <p:sp>
        <p:nvSpPr>
          <p:cNvPr name="AutoShape 8" id="8"/>
          <p:cNvSpPr/>
          <p:nvPr/>
        </p:nvSpPr>
        <p:spPr>
          <a:xfrm rot="0" flipH="false" flipV="false">
            <a:off x="6350000" y="3429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空间与遗传特征</a:t>
            </a:r>
            <a:endParaRPr lang="en-US" sz="1100"/>
          </a:p>
        </p:txBody>
      </p:sp>
      <p:sp>
        <p:nvSpPr>
          <p:cNvPr name="AutoShape 9" id="9"/>
          <p:cNvSpPr/>
          <p:nvPr/>
        </p:nvSpPr>
        <p:spPr>
          <a:xfrm rot="0" flipH="false" flipV="false">
            <a:off x="6350000" y="3873500"/>
            <a:ext cx="4826000" cy="1270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false" i="false" strike="noStrike" u="none" sz="1300">
                <a:solidFill>
                  <a:srgbClr val="3C3C3C"/>
                </a:solidFill>
                <a:latin typeface="Noto Serif SC"/>
                <a:ea typeface="Noto Serif SC"/>
                <a:cs typeface="Noto Serif SC"/>
                <a:sym typeface="Noto Serif SC"/>
              </a:rPr>
              <a:t>空间分布型：均匀分布、随机分布、集群分布</a:t>
            </a:r>
            <a:endParaRPr lang="en-US" sz="1100"/>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种群扩散：个体从原分布区向新区域的移动</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遗传特征：种群内基因频率和基因型频率</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种群是进化的基本单位</a:t>
            </a:r>
          </a:p>
        </p:txBody>
      </p:sp>
      <p:cxnSp>
        <p:nvCxnSpPr>
          <p:cNvPr name="Connector 10" id="10"/>
          <p:cNvCxnSpPr/>
          <p:nvPr/>
        </p:nvCxnSpPr>
        <p:spPr>
          <a:xfrm rot="-4297" flipH="false" flipV="false">
            <a:off x="1016004" y="5581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1" id="11"/>
          <p:cNvSpPr/>
          <p:nvPr/>
        </p:nvSpPr>
        <p:spPr>
          <a:xfrm rot="0" flipH="false" flipV="false">
            <a:off x="1016000" y="58420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种群特征是个体层次所不具备的，是种群水平的涌现性质</a:t>
            </a:r>
            <a:endParaRPr lang="en-US" sz="1100"/>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种群增长模型：J型增长与S型增长</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J型增长（指数增长）</a:t>
            </a:r>
            <a:endParaRPr lang="en-US" sz="1100"/>
          </a:p>
        </p:txBody>
      </p:sp>
      <p:sp>
        <p:nvSpPr>
          <p:cNvPr name="AutoShape 5" id="5"/>
          <p:cNvSpPr/>
          <p:nvPr/>
        </p:nvSpPr>
        <p:spPr>
          <a:xfrm rot="0" flipH="false" flipV="false">
            <a:off x="1016000" y="2349500"/>
            <a:ext cx="4826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400">
                <a:solidFill>
                  <a:srgbClr val="3C3C3C"/>
                </a:solidFill>
                <a:latin typeface="Noto Serif SC"/>
                <a:ea typeface="Noto Serif SC"/>
                <a:cs typeface="Noto Serif SC"/>
                <a:sym typeface="Noto Serif SC"/>
              </a:rPr>
              <a:t>模型：</a:t>
            </a:r>
            <a:r>
              <a:rPr lang="en-US" b="false" i="false" strike="noStrike" u="none" sz="1400">
                <a:solidFill>
                  <a:srgbClr val="3C3C3C"/>
                </a:solidFill>
                <a:latin typeface="Noto Serif SC"/>
                <a:ea typeface="Noto Serif SC"/>
                <a:cs typeface="Noto Serif SC"/>
                <a:sym typeface="Noto Serif SC"/>
              </a:rPr>
              <a:t>Nt = N0 × e^(rt)</a:t>
            </a:r>
            <a:endParaRPr lang="en-US" sz="1100"/>
          </a:p>
          <a:p>
            <a:pPr algn="l" marL="0" indent="0">
              <a:lnSpc>
                <a:spcPct val="141666"/>
              </a:lnSpc>
            </a:pPr>
            <a:r>
              <a:rPr lang="en-US" b="true" i="false" strike="noStrike" u="none" sz="1400">
                <a:solidFill>
                  <a:srgbClr val="3C3C3C"/>
                </a:solidFill>
                <a:latin typeface="Noto Serif SC"/>
                <a:ea typeface="Noto Serif SC"/>
                <a:cs typeface="Noto Serif SC"/>
                <a:sym typeface="Noto Serif SC"/>
              </a:rPr>
              <a:t>条件：</a:t>
            </a:r>
            <a:r>
              <a:rPr lang="en-US" b="false" i="false" strike="noStrike" u="none" sz="1400">
                <a:solidFill>
                  <a:srgbClr val="3C3C3C"/>
                </a:solidFill>
                <a:latin typeface="Noto Serif SC"/>
                <a:ea typeface="Noto Serif SC"/>
                <a:cs typeface="Noto Serif SC"/>
                <a:sym typeface="Noto Serif SC"/>
              </a:rPr>
              <a:t>资源无限、空间无限、无天敌、无疾病</a:t>
            </a:r>
          </a:p>
        </p:txBody>
      </p:sp>
      <p:sp>
        <p:nvSpPr>
          <p:cNvPr name="AutoShape 6" id="6"/>
          <p:cNvSpPr/>
          <p:nvPr/>
        </p:nvSpPr>
        <p:spPr>
          <a:xfrm rot="0" flipH="false" flipV="false">
            <a:off x="1016000" y="3302000"/>
            <a:ext cx="4826000" cy="1524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false" i="false" strike="noStrike" u="none" sz="1300">
                <a:solidFill>
                  <a:srgbClr val="3C3C3C"/>
                </a:solidFill>
                <a:latin typeface="Noto Serif SC"/>
                <a:ea typeface="Noto Serif SC"/>
                <a:cs typeface="Noto Serif SC"/>
                <a:sym typeface="Noto Serif SC"/>
              </a:rPr>
              <a:t>增长曲线呈J形，增长速率随种群密度增加而加快</a:t>
            </a:r>
            <a:endParaRPr lang="en-US" sz="1100"/>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与密度无关，增长率不随种群大小变化</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适用于：细菌培养、新入侵物种、种群恢复初期</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自然界中只是暂时现象</a:t>
            </a:r>
          </a:p>
        </p:txBody>
      </p:sp>
      <p:sp>
        <p:nvSpPr>
          <p:cNvPr name="AutoShape 7" id="7"/>
          <p:cNvSpPr/>
          <p:nvPr/>
        </p:nvSpPr>
        <p:spPr>
          <a:xfrm rot="0" flipH="false" flipV="false">
            <a:off x="6350000" y="1778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S型增长（逻辑斯谛增长）</a:t>
            </a:r>
            <a:endParaRPr lang="en-US" sz="1100"/>
          </a:p>
        </p:txBody>
      </p:sp>
      <p:sp>
        <p:nvSpPr>
          <p:cNvPr name="AutoShape 8" id="8"/>
          <p:cNvSpPr/>
          <p:nvPr/>
        </p:nvSpPr>
        <p:spPr>
          <a:xfrm rot="0" flipH="false" flipV="false">
            <a:off x="6350000" y="2349500"/>
            <a:ext cx="4826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400">
                <a:solidFill>
                  <a:srgbClr val="3C3C3C"/>
                </a:solidFill>
                <a:latin typeface="Noto Serif SC"/>
                <a:ea typeface="Noto Serif SC"/>
                <a:cs typeface="Noto Serif SC"/>
                <a:sym typeface="Noto Serif SC"/>
              </a:rPr>
              <a:t>模型：</a:t>
            </a:r>
            <a:r>
              <a:rPr lang="en-US" b="false" i="false" strike="noStrike" u="none" sz="1400">
                <a:solidFill>
                  <a:srgbClr val="3C3C3C"/>
                </a:solidFill>
                <a:latin typeface="Noto Serif SC"/>
                <a:ea typeface="Noto Serif SC"/>
                <a:cs typeface="Noto Serif SC"/>
                <a:sym typeface="Noto Serif SC"/>
              </a:rPr>
              <a:t>dN/dt = rN × (1 - N/K)</a:t>
            </a:r>
            <a:endParaRPr lang="en-US" sz="1100"/>
          </a:p>
          <a:p>
            <a:pPr algn="l" marL="0" indent="0">
              <a:lnSpc>
                <a:spcPct val="141666"/>
              </a:lnSpc>
            </a:pPr>
            <a:r>
              <a:rPr lang="en-US" b="true" i="false" strike="noStrike" u="none" sz="1400">
                <a:solidFill>
                  <a:srgbClr val="3C3C3C"/>
                </a:solidFill>
                <a:latin typeface="Noto Serif SC"/>
                <a:ea typeface="Noto Serif SC"/>
                <a:cs typeface="Noto Serif SC"/>
                <a:sym typeface="Noto Serif SC"/>
              </a:rPr>
              <a:t>条件：</a:t>
            </a:r>
            <a:r>
              <a:rPr lang="en-US" b="false" i="false" strike="noStrike" u="none" sz="1400">
                <a:solidFill>
                  <a:srgbClr val="3C3C3C"/>
                </a:solidFill>
                <a:latin typeface="Noto Serif SC"/>
                <a:ea typeface="Noto Serif SC"/>
                <a:cs typeface="Noto Serif SC"/>
                <a:sym typeface="Noto Serif SC"/>
              </a:rPr>
              <a:t>资源有限，环境容纳量为K</a:t>
            </a:r>
          </a:p>
        </p:txBody>
      </p:sp>
      <p:sp>
        <p:nvSpPr>
          <p:cNvPr name="AutoShape 9" id="9"/>
          <p:cNvSpPr/>
          <p:nvPr/>
        </p:nvSpPr>
        <p:spPr>
          <a:xfrm rot="0" flipH="false" flipV="false">
            <a:off x="6350000" y="3302000"/>
            <a:ext cx="4826000" cy="1524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false" i="false" strike="noStrike" u="none" sz="1300">
                <a:solidFill>
                  <a:srgbClr val="3C3C3C"/>
                </a:solidFill>
                <a:latin typeface="Noto Serif SC"/>
                <a:ea typeface="Noto Serif SC"/>
                <a:cs typeface="Noto Serif SC"/>
                <a:sym typeface="Noto Serif SC"/>
              </a:rPr>
              <a:t>增长曲线呈S形，先增加后下降</a:t>
            </a:r>
            <a:endParaRPr lang="en-US" sz="1100"/>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与密度有关，增长率随种群密度增加而降低</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K为环境容纳量，种群数量最终稳定在K值附近</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适用于：自然界中大多数种群的增长</a:t>
            </a:r>
          </a:p>
        </p:txBody>
      </p:sp>
      <p:cxnSp>
        <p:nvCxnSpPr>
          <p:cNvPr name="Connector 10" id="10"/>
          <p:cNvCxnSpPr/>
          <p:nvPr/>
        </p:nvCxnSpPr>
        <p:spPr>
          <a:xfrm rot="-4297" flipH="false" flipV="false">
            <a:off x="1016004" y="5200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1" id="11"/>
          <p:cNvSpPr/>
          <p:nvPr/>
        </p:nvSpPr>
        <p:spPr>
          <a:xfrm rot="0" flipH="false" flipV="false">
            <a:off x="1016000" y="5461000"/>
            <a:ext cx="10160000" cy="762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33333"/>
              </a:lnSpc>
              <a:defRPr/>
            </a:pPr>
            <a:r>
              <a:rPr lang="en-US" b="true" i="false" strike="noStrike" u="none" sz="1400">
                <a:solidFill>
                  <a:srgbClr val="0D2825"/>
                </a:solidFill>
                <a:latin typeface="Noto Serif SC"/>
                <a:ea typeface="Noto Serif SC"/>
                <a:cs typeface="Noto Serif SC"/>
                <a:sym typeface="Noto Serif SC"/>
              </a:rPr>
              <a:t>核心区别</a:t>
            </a:r>
            <a:r>
              <a:rPr lang="en-US" b="false" i="false" strike="noStrike" u="none" sz="1400">
                <a:solidFill>
                  <a:srgbClr val="0D2825"/>
                </a:solidFill>
                <a:latin typeface="Noto Serif SC"/>
                <a:ea typeface="Noto Serif SC"/>
                <a:cs typeface="Noto Serif SC"/>
                <a:sym typeface="Noto Serif SC"/>
              </a:rPr>
              <a:t>：J型增长无环境限制，S型增长受环境容纳量K的限制</a:t>
            </a:r>
            <a:endParaRPr lang="en-US" sz="1100"/>
          </a:p>
          <a:p>
            <a:pPr algn="ctr" marL="0" indent="0">
              <a:lnSpc>
                <a:spcPct val="133333"/>
              </a:lnSpc>
            </a:pPr>
            <a:r>
              <a:rPr lang="en-US" b="false" i="false" strike="noStrike" u="none" sz="1400">
                <a:solidFill>
                  <a:srgbClr val="0D2825"/>
                </a:solidFill>
                <a:latin typeface="Noto Serif SC"/>
                <a:ea typeface="Noto Serif SC"/>
                <a:cs typeface="Noto Serif SC"/>
                <a:sym typeface="Noto Serif SC"/>
              </a:rPr>
              <a:t>K值是种群在该环境中的稳定平衡密度，是种群生态学的核心概念之一</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种间关系：物种之间的相互作用类型</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762000" y="1778000"/>
            <a:ext cx="5080000" cy="127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5" id="5"/>
          <p:cNvSpPr/>
          <p:nvPr/>
        </p:nvSpPr>
        <p:spPr>
          <a:xfrm rot="0" flipH="false" flipV="false">
            <a:off x="1016000" y="19685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竞争（-/-）</a:t>
            </a:r>
            <a:endParaRPr lang="en-US" sz="1100"/>
          </a:p>
        </p:txBody>
      </p:sp>
      <p:sp>
        <p:nvSpPr>
          <p:cNvPr name="AutoShape 6" id="6"/>
          <p:cNvSpPr/>
          <p:nvPr/>
        </p:nvSpPr>
        <p:spPr>
          <a:xfrm rot="0" flipH="false" flipV="false">
            <a:off x="1016000" y="2413000"/>
            <a:ext cx="4572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300">
                <a:solidFill>
                  <a:srgbClr val="3C3C3C"/>
                </a:solidFill>
                <a:latin typeface="Noto Serif SC"/>
                <a:ea typeface="Noto Serif SC"/>
                <a:cs typeface="Noto Serif SC"/>
                <a:sym typeface="Noto Serif SC"/>
              </a:rPr>
              <a:t>两种生物利用同一有限资源，相互抑制。如：植物竞争阳光、动物竞争食物</a:t>
            </a:r>
            <a:endParaRPr lang="en-US" sz="1100"/>
          </a:p>
        </p:txBody>
      </p:sp>
      <p:sp>
        <p:nvSpPr>
          <p:cNvPr name="AutoShape 7" id="7"/>
          <p:cNvSpPr/>
          <p:nvPr/>
        </p:nvSpPr>
        <p:spPr>
          <a:xfrm rot="0" flipH="false" flipV="false">
            <a:off x="6350000" y="1778000"/>
            <a:ext cx="5080000" cy="127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8" id="8"/>
          <p:cNvSpPr/>
          <p:nvPr/>
        </p:nvSpPr>
        <p:spPr>
          <a:xfrm rot="0" flipH="false" flipV="false">
            <a:off x="6604000" y="19685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捕食（+/-）</a:t>
            </a:r>
            <a:endParaRPr lang="en-US" sz="1100"/>
          </a:p>
        </p:txBody>
      </p:sp>
      <p:sp>
        <p:nvSpPr>
          <p:cNvPr name="AutoShape 9" id="9"/>
          <p:cNvSpPr/>
          <p:nvPr/>
        </p:nvSpPr>
        <p:spPr>
          <a:xfrm rot="0" flipH="false" flipV="false">
            <a:off x="6604000" y="2413000"/>
            <a:ext cx="4572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300">
                <a:solidFill>
                  <a:srgbClr val="3C3C3C"/>
                </a:solidFill>
                <a:latin typeface="Noto Serif SC"/>
                <a:ea typeface="Noto Serif SC"/>
                <a:cs typeface="Noto Serif SC"/>
                <a:sym typeface="Noto Serif SC"/>
              </a:rPr>
              <a:t>一种生物捕食另一种生物作为食物。如：狼吃羊、草食动物吃植物</a:t>
            </a:r>
            <a:endParaRPr lang="en-US" sz="1100"/>
          </a:p>
        </p:txBody>
      </p:sp>
      <p:sp>
        <p:nvSpPr>
          <p:cNvPr name="AutoShape 10" id="10"/>
          <p:cNvSpPr/>
          <p:nvPr/>
        </p:nvSpPr>
        <p:spPr>
          <a:xfrm rot="0" flipH="false" flipV="false">
            <a:off x="762000" y="3302000"/>
            <a:ext cx="5080000" cy="127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1" id="11"/>
          <p:cNvSpPr/>
          <p:nvPr/>
        </p:nvSpPr>
        <p:spPr>
          <a:xfrm rot="0" flipH="false" flipV="false">
            <a:off x="1016000" y="34925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寄生（+/-）</a:t>
            </a:r>
            <a:endParaRPr lang="en-US" sz="1100"/>
          </a:p>
        </p:txBody>
      </p:sp>
      <p:sp>
        <p:nvSpPr>
          <p:cNvPr name="AutoShape 12" id="12"/>
          <p:cNvSpPr/>
          <p:nvPr/>
        </p:nvSpPr>
        <p:spPr>
          <a:xfrm rot="0" flipH="false" flipV="false">
            <a:off x="1016000" y="3937000"/>
            <a:ext cx="4572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300">
                <a:solidFill>
                  <a:srgbClr val="3C3C3C"/>
                </a:solidFill>
                <a:latin typeface="Noto Serif SC"/>
                <a:ea typeface="Noto Serif SC"/>
                <a:cs typeface="Noto Serif SC"/>
                <a:sym typeface="Noto Serif SC"/>
              </a:rPr>
              <a:t>一种生物寄居于另一种生物体内或体表，摄取寄主营养。如：蛔虫与人</a:t>
            </a:r>
            <a:endParaRPr lang="en-US" sz="1100"/>
          </a:p>
        </p:txBody>
      </p:sp>
      <p:sp>
        <p:nvSpPr>
          <p:cNvPr name="AutoShape 13" id="13"/>
          <p:cNvSpPr/>
          <p:nvPr/>
        </p:nvSpPr>
        <p:spPr>
          <a:xfrm rot="0" flipH="false" flipV="false">
            <a:off x="6350000" y="3302000"/>
            <a:ext cx="5080000" cy="127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4" id="14"/>
          <p:cNvSpPr/>
          <p:nvPr/>
        </p:nvSpPr>
        <p:spPr>
          <a:xfrm rot="0" flipH="false" flipV="false">
            <a:off x="6604000" y="34925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互利共生（+/+）</a:t>
            </a:r>
            <a:endParaRPr lang="en-US" sz="1100"/>
          </a:p>
        </p:txBody>
      </p:sp>
      <p:sp>
        <p:nvSpPr>
          <p:cNvPr name="AutoShape 15" id="15"/>
          <p:cNvSpPr/>
          <p:nvPr/>
        </p:nvSpPr>
        <p:spPr>
          <a:xfrm rot="0" flipH="false" flipV="false">
            <a:off x="6604000" y="3937000"/>
            <a:ext cx="4572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300">
                <a:solidFill>
                  <a:srgbClr val="3C3C3C"/>
                </a:solidFill>
                <a:latin typeface="Noto Serif SC"/>
                <a:ea typeface="Noto Serif SC"/>
                <a:cs typeface="Noto Serif SC"/>
                <a:sym typeface="Noto Serif SC"/>
              </a:rPr>
              <a:t>两种生物相互受益，相互依存。如：豆科植物与根瘤菌、地衣</a:t>
            </a:r>
            <a:endParaRPr lang="en-US" sz="1100"/>
          </a:p>
        </p:txBody>
      </p:sp>
      <p:sp>
        <p:nvSpPr>
          <p:cNvPr name="AutoShape 16" id="16"/>
          <p:cNvSpPr/>
          <p:nvPr/>
        </p:nvSpPr>
        <p:spPr>
          <a:xfrm rot="0" flipH="false" flipV="false">
            <a:off x="762000" y="4826000"/>
            <a:ext cx="5080000" cy="127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7" id="17"/>
          <p:cNvSpPr/>
          <p:nvPr/>
        </p:nvSpPr>
        <p:spPr>
          <a:xfrm rot="0" flipH="false" flipV="false">
            <a:off x="1016000" y="50165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偏利共生（+/0）</a:t>
            </a:r>
            <a:endParaRPr lang="en-US" sz="1100"/>
          </a:p>
        </p:txBody>
      </p:sp>
      <p:sp>
        <p:nvSpPr>
          <p:cNvPr name="AutoShape 18" id="18"/>
          <p:cNvSpPr/>
          <p:nvPr/>
        </p:nvSpPr>
        <p:spPr>
          <a:xfrm rot="0" flipH="false" flipV="false">
            <a:off x="1016000" y="5461000"/>
            <a:ext cx="4572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300">
                <a:solidFill>
                  <a:srgbClr val="3C3C3C"/>
                </a:solidFill>
                <a:latin typeface="Noto Serif SC"/>
                <a:ea typeface="Noto Serif SC"/>
                <a:cs typeface="Noto Serif SC"/>
                <a:sym typeface="Noto Serif SC"/>
              </a:rPr>
              <a:t>对一方有利，对另一方无影响。如：附生植物与被附生植物</a:t>
            </a:r>
            <a:endParaRPr lang="en-US" sz="1100"/>
          </a:p>
        </p:txBody>
      </p:sp>
      <p:sp>
        <p:nvSpPr>
          <p:cNvPr name="AutoShape 19" id="19"/>
          <p:cNvSpPr/>
          <p:nvPr/>
        </p:nvSpPr>
        <p:spPr>
          <a:xfrm rot="0" flipH="false" flipV="false">
            <a:off x="6350000" y="4826000"/>
            <a:ext cx="5080000" cy="127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20" id="20"/>
          <p:cNvSpPr/>
          <p:nvPr/>
        </p:nvSpPr>
        <p:spPr>
          <a:xfrm rot="0" flipH="false" flipV="false">
            <a:off x="6604000" y="5016500"/>
            <a:ext cx="4572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偏害作用（-/0）</a:t>
            </a:r>
            <a:endParaRPr lang="en-US" sz="1100"/>
          </a:p>
        </p:txBody>
      </p:sp>
      <p:sp>
        <p:nvSpPr>
          <p:cNvPr name="AutoShape 21" id="21"/>
          <p:cNvSpPr/>
          <p:nvPr/>
        </p:nvSpPr>
        <p:spPr>
          <a:xfrm rot="0" flipH="false" flipV="false">
            <a:off x="6604000" y="5461000"/>
            <a:ext cx="4572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300">
                <a:solidFill>
                  <a:srgbClr val="3C3C3C"/>
                </a:solidFill>
                <a:latin typeface="Noto Serif SC"/>
                <a:ea typeface="Noto Serif SC"/>
                <a:cs typeface="Noto Serif SC"/>
                <a:sym typeface="Noto Serif SC"/>
              </a:rPr>
              <a:t>对一方有害，对另一方无影响。如：植物他感作用</a:t>
            </a:r>
            <a:endParaRPr lang="en-US" sz="1100"/>
          </a:p>
        </p:txBody>
      </p:sp>
      <p:sp>
        <p:nvSpPr>
          <p:cNvPr name="AutoShape 22" id="22"/>
          <p:cNvSpPr/>
          <p:nvPr/>
        </p:nvSpPr>
        <p:spPr>
          <a:xfrm rot="0" flipH="false" flipV="false">
            <a:off x="1016000" y="62865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 表示受益，- 表示受害，0 表示无影响</a:t>
            </a:r>
            <a:endParaRPr lang="en-US" sz="1100"/>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524000"/>
            <a:ext cx="254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8B896">
                    <a:alpha val="80000"/>
                  </a:srgbClr>
                </a:solidFill>
                <a:latin typeface="Noto Serif SC"/>
                <a:ea typeface="Noto Serif SC"/>
                <a:cs typeface="Noto Serif SC"/>
                <a:sym typeface="Noto Serif SC"/>
              </a:rPr>
              <a:t>CHAPTER 04</a:t>
            </a:r>
            <a:endParaRPr lang="en-US" sz="1100"/>
          </a:p>
        </p:txBody>
      </p:sp>
      <p:sp>
        <p:nvSpPr>
          <p:cNvPr name="AutoShape 3" id="3"/>
          <p:cNvSpPr/>
          <p:nvPr/>
        </p:nvSpPr>
        <p:spPr>
          <a:xfrm rot="0" flipH="false" flipV="false">
            <a:off x="1016000" y="2286000"/>
            <a:ext cx="1016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400">
                <a:solidFill>
                  <a:srgbClr val="F9F7F3"/>
                </a:solidFill>
                <a:latin typeface="Noto Serif SC"/>
                <a:ea typeface="Noto Serif SC"/>
                <a:cs typeface="Noto Serif SC"/>
                <a:sym typeface="Noto Serif SC"/>
              </a:rPr>
              <a:t>群落生态学</a:t>
            </a:r>
            <a:endParaRPr lang="en-US" sz="1100"/>
          </a:p>
        </p:txBody>
      </p:sp>
      <p:cxnSp>
        <p:nvCxnSpPr>
          <p:cNvPr name="Connector 4" id="4"/>
          <p:cNvCxnSpPr/>
          <p:nvPr/>
        </p:nvCxnSpPr>
        <p:spPr>
          <a:xfrm rot="-42969" flipH="false" flipV="false">
            <a:off x="1016040" y="3549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5" id="5"/>
          <p:cNvSpPr/>
          <p:nvPr/>
        </p:nvSpPr>
        <p:spPr>
          <a:xfrm rot="0" flipH="false" flipV="false">
            <a:off x="1016000" y="4064000"/>
            <a:ext cx="8890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800">
                <a:solidFill>
                  <a:srgbClr val="F9F7F3">
                    <a:alpha val="85098"/>
                  </a:srgbClr>
                </a:solidFill>
                <a:latin typeface="Noto Serif SC"/>
                <a:ea typeface="Noto Serif SC"/>
                <a:cs typeface="Noto Serif SC"/>
                <a:sym typeface="Noto Serif SC"/>
              </a:rPr>
              <a:t>为什么不同地区的物种组成不一样？</a:t>
            </a:r>
            <a:endParaRPr lang="en-US" sz="1100"/>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群落是如何从无到有、从简单到复杂发展的？</a:t>
            </a:r>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生物多样性对群落稳定性有什么意义？</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群落的概念与结构</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500">
                <a:solidFill>
                  <a:srgbClr val="3C3C3C"/>
                </a:solidFill>
                <a:latin typeface="Noto Serif SC"/>
                <a:ea typeface="Noto Serif SC"/>
                <a:cs typeface="Noto Serif SC"/>
                <a:sym typeface="Noto Serif SC"/>
              </a:rPr>
              <a:t>生物群落（Community）</a:t>
            </a:r>
            <a:r>
              <a:rPr lang="en-US" b="false" i="false" strike="noStrike" u="none" sz="1500">
                <a:solidFill>
                  <a:srgbClr val="3C3C3C"/>
                </a:solidFill>
                <a:latin typeface="Noto Serif SC"/>
                <a:ea typeface="Noto Serif SC"/>
                <a:cs typeface="Noto Serif SC"/>
                <a:sym typeface="Noto Serif SC"/>
              </a:rPr>
              <a:t>：在一定空间范围内，所有生物种群的集合。</a:t>
            </a:r>
            <a:endParaRPr lang="en-US" sz="1100"/>
          </a:p>
          <a:p>
            <a:pPr algn="l" marL="0" indent="0">
              <a:lnSpc>
                <a:spcPct val="141666"/>
              </a:lnSpc>
            </a:pPr>
            <a:r>
              <a:rPr lang="en-US" b="false" i="false" strike="noStrike" u="none" sz="1500">
                <a:solidFill>
                  <a:srgbClr val="3C3C3C"/>
                </a:solidFill>
                <a:latin typeface="Noto Serif SC"/>
                <a:ea typeface="Noto Serif SC"/>
                <a:cs typeface="Noto Serif SC"/>
                <a:sym typeface="Noto Serif SC"/>
              </a:rPr>
              <a:t>群落是生态系统中有生命的部分，由一定的植物、动物和微生物种群组成。</a:t>
            </a:r>
          </a:p>
        </p:txBody>
      </p:sp>
      <p:sp>
        <p:nvSpPr>
          <p:cNvPr name="AutoShape 5" id="5"/>
          <p:cNvSpPr/>
          <p:nvPr/>
        </p:nvSpPr>
        <p:spPr>
          <a:xfrm rot="0" flipH="false" flipV="false">
            <a:off x="1016000" y="2794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群落的种类组成</a:t>
            </a:r>
            <a:endParaRPr lang="en-US" sz="1100"/>
          </a:p>
        </p:txBody>
      </p:sp>
      <p:sp>
        <p:nvSpPr>
          <p:cNvPr name="AutoShape 6" id="6"/>
          <p:cNvSpPr/>
          <p:nvPr/>
        </p:nvSpPr>
        <p:spPr>
          <a:xfrm rot="0" flipH="false" flipV="false">
            <a:off x="1016000" y="3365500"/>
            <a:ext cx="4826000" cy="1778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优势种</a:t>
            </a:r>
            <a:r>
              <a:rPr lang="en-US" b="false" i="false" strike="noStrike" u="none" sz="1300">
                <a:solidFill>
                  <a:srgbClr val="3C3C3C"/>
                </a:solidFill>
                <a:latin typeface="Noto Serif SC"/>
                <a:ea typeface="Noto Serif SC"/>
                <a:cs typeface="Noto Serif SC"/>
                <a:sym typeface="Noto Serif SC"/>
              </a:rPr>
              <a:t>：对群落结构和环境形成有明显控制作用的物种</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建群种</a:t>
            </a:r>
            <a:r>
              <a:rPr lang="en-US" b="false" i="false" strike="noStrike" u="none" sz="1300">
                <a:solidFill>
                  <a:srgbClr val="3C3C3C"/>
                </a:solidFill>
                <a:latin typeface="Noto Serif SC"/>
                <a:ea typeface="Noto Serif SC"/>
                <a:cs typeface="Noto Serif SC"/>
                <a:sym typeface="Noto Serif SC"/>
              </a:rPr>
              <a:t>：优势种中的最优者，决定群落的外貌和结构</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亚优势种</a:t>
            </a:r>
            <a:r>
              <a:rPr lang="en-US" b="false" i="false" strike="noStrike" u="none" sz="1300">
                <a:solidFill>
                  <a:srgbClr val="3C3C3C"/>
                </a:solidFill>
                <a:latin typeface="Noto Serif SC"/>
                <a:ea typeface="Noto Serif SC"/>
                <a:cs typeface="Noto Serif SC"/>
                <a:sym typeface="Noto Serif SC"/>
              </a:rPr>
              <a:t>：个体数量与作用次于优势种</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伴生种</a:t>
            </a:r>
            <a:r>
              <a:rPr lang="en-US" b="false" i="false" strike="noStrike" u="none" sz="1300">
                <a:solidFill>
                  <a:srgbClr val="3C3C3C"/>
                </a:solidFill>
                <a:latin typeface="Noto Serif SC"/>
                <a:ea typeface="Noto Serif SC"/>
                <a:cs typeface="Noto Serif SC"/>
                <a:sym typeface="Noto Serif SC"/>
              </a:rPr>
              <a:t>：对群落影响不大的常见物种</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偶见种</a:t>
            </a:r>
            <a:r>
              <a:rPr lang="en-US" b="false" i="false" strike="noStrike" u="none" sz="1300">
                <a:solidFill>
                  <a:srgbClr val="3C3C3C"/>
                </a:solidFill>
                <a:latin typeface="Noto Serif SC"/>
                <a:ea typeface="Noto Serif SC"/>
                <a:cs typeface="Noto Serif SC"/>
                <a:sym typeface="Noto Serif SC"/>
              </a:rPr>
              <a:t>：在群落中出现频率很低的物种</a:t>
            </a:r>
          </a:p>
        </p:txBody>
      </p:sp>
      <p:sp>
        <p:nvSpPr>
          <p:cNvPr name="AutoShape 7" id="7"/>
          <p:cNvSpPr/>
          <p:nvPr/>
        </p:nvSpPr>
        <p:spPr>
          <a:xfrm rot="0" flipH="false" flipV="false">
            <a:off x="6350000" y="2794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群落的结构</a:t>
            </a:r>
            <a:endParaRPr lang="en-US" sz="1100"/>
          </a:p>
        </p:txBody>
      </p:sp>
      <p:sp>
        <p:nvSpPr>
          <p:cNvPr name="AutoShape 8" id="8"/>
          <p:cNvSpPr/>
          <p:nvPr/>
        </p:nvSpPr>
        <p:spPr>
          <a:xfrm rot="0" flipH="false" flipV="false">
            <a:off x="6350000" y="3365500"/>
            <a:ext cx="4826000" cy="1778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垂直结构</a:t>
            </a:r>
            <a:r>
              <a:rPr lang="en-US" b="false" i="false" strike="noStrike" u="none" sz="1300">
                <a:solidFill>
                  <a:srgbClr val="3C3C3C"/>
                </a:solidFill>
                <a:latin typeface="Noto Serif SC"/>
                <a:ea typeface="Noto Serif SC"/>
                <a:cs typeface="Noto Serif SC"/>
                <a:sym typeface="Noto Serif SC"/>
              </a:rPr>
              <a:t>：群落的分层现象，如森林的乔木层、灌木层、草本层、地被层</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水平结构</a:t>
            </a:r>
            <a:r>
              <a:rPr lang="en-US" b="false" i="false" strike="noStrike" u="none" sz="1300">
                <a:solidFill>
                  <a:srgbClr val="3C3C3C"/>
                </a:solidFill>
                <a:latin typeface="Noto Serif SC"/>
                <a:ea typeface="Noto Serif SC"/>
                <a:cs typeface="Noto Serif SC"/>
                <a:sym typeface="Noto Serif SC"/>
              </a:rPr>
              <a:t>：群落的镶嵌性，不同地段物种组成有差异</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时间结构</a:t>
            </a:r>
            <a:r>
              <a:rPr lang="en-US" b="false" i="false" strike="noStrike" u="none" sz="1300">
                <a:solidFill>
                  <a:srgbClr val="3C3C3C"/>
                </a:solidFill>
                <a:latin typeface="Noto Serif SC"/>
                <a:ea typeface="Noto Serif SC"/>
                <a:cs typeface="Noto Serif SC"/>
                <a:sym typeface="Noto Serif SC"/>
              </a:rPr>
              <a:t>：群落的季节性变化和昼夜变化</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边缘效应</a:t>
            </a:r>
            <a:r>
              <a:rPr lang="en-US" b="false" i="false" strike="noStrike" u="none" sz="1300">
                <a:solidFill>
                  <a:srgbClr val="3C3C3C"/>
                </a:solidFill>
                <a:latin typeface="Noto Serif SC"/>
                <a:ea typeface="Noto Serif SC"/>
                <a:cs typeface="Noto Serif SC"/>
                <a:sym typeface="Noto Serif SC"/>
              </a:rPr>
              <a:t>：群落交错区物种多样性更高</a:t>
            </a:r>
          </a:p>
        </p:txBody>
      </p:sp>
      <p:cxnSp>
        <p:nvCxnSpPr>
          <p:cNvPr name="Connector 9" id="9"/>
          <p:cNvCxnSpPr/>
          <p:nvPr/>
        </p:nvCxnSpPr>
        <p:spPr>
          <a:xfrm rot="-4297" flipH="false" flipV="false">
            <a:off x="1016004" y="5581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0" id="10"/>
          <p:cNvSpPr/>
          <p:nvPr/>
        </p:nvSpPr>
        <p:spPr>
          <a:xfrm rot="0" flipH="false" flipV="false">
            <a:off x="1016000" y="58420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群落结构是群落中各种生物在空间和时间上的配置状况</a:t>
            </a:r>
            <a:endParaRPr lang="en-US" sz="1100"/>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群落演替：群落的动态发展过程</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500">
                <a:solidFill>
                  <a:srgbClr val="3C3C3C"/>
                </a:solidFill>
                <a:latin typeface="Noto Serif SC"/>
                <a:ea typeface="Noto Serif SC"/>
                <a:cs typeface="Noto Serif SC"/>
                <a:sym typeface="Noto Serif SC"/>
              </a:rPr>
              <a:t>群落演替（Succession）</a:t>
            </a:r>
            <a:r>
              <a:rPr lang="en-US" b="false" i="false" strike="noStrike" u="none" sz="1500">
                <a:solidFill>
                  <a:srgbClr val="3C3C3C"/>
                </a:solidFill>
                <a:latin typeface="Noto Serif SC"/>
                <a:ea typeface="Noto Serif SC"/>
                <a:cs typeface="Noto Serif SC"/>
                <a:sym typeface="Noto Serif SC"/>
              </a:rPr>
              <a:t>：在一定地段上，群落由一个类型转变为另一个类型的有序过程。</a:t>
            </a:r>
            <a:endParaRPr lang="en-US" sz="1100"/>
          </a:p>
          <a:p>
            <a:pPr algn="l" marL="0" indent="0">
              <a:lnSpc>
                <a:spcPct val="141666"/>
              </a:lnSpc>
            </a:pPr>
            <a:r>
              <a:rPr lang="en-US" b="false" i="false" strike="noStrike" u="none" sz="1500">
                <a:solidFill>
                  <a:srgbClr val="3C3C3C"/>
                </a:solidFill>
                <a:latin typeface="Noto Serif SC"/>
                <a:ea typeface="Noto Serif SC"/>
                <a:cs typeface="Noto Serif SC"/>
                <a:sym typeface="Noto Serif SC"/>
              </a:rPr>
              <a:t>演替是群落动态的最重要特征，是群落对环境变化的响应和适应。</a:t>
            </a:r>
          </a:p>
        </p:txBody>
      </p:sp>
      <p:sp>
        <p:nvSpPr>
          <p:cNvPr name="AutoShape 5" id="5"/>
          <p:cNvSpPr/>
          <p:nvPr/>
        </p:nvSpPr>
        <p:spPr>
          <a:xfrm rot="0" flipH="false" flipV="false">
            <a:off x="1016000" y="2794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演替的类型</a:t>
            </a:r>
            <a:endParaRPr lang="en-US" sz="1100"/>
          </a:p>
        </p:txBody>
      </p:sp>
      <p:sp>
        <p:nvSpPr>
          <p:cNvPr name="AutoShape 6" id="6"/>
          <p:cNvSpPr/>
          <p:nvPr/>
        </p:nvSpPr>
        <p:spPr>
          <a:xfrm rot="0" flipH="false" flipV="false">
            <a:off x="1016000" y="3429000"/>
            <a:ext cx="4826000" cy="2032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7" id="7"/>
          <p:cNvSpPr/>
          <p:nvPr/>
        </p:nvSpPr>
        <p:spPr>
          <a:xfrm rot="0" flipH="false" flipV="false">
            <a:off x="1270000" y="3619500"/>
            <a:ext cx="431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初生演替</a:t>
            </a:r>
            <a:endParaRPr lang="en-US" sz="1100"/>
          </a:p>
        </p:txBody>
      </p:sp>
      <p:sp>
        <p:nvSpPr>
          <p:cNvPr name="AutoShape 8" id="8"/>
          <p:cNvSpPr/>
          <p:nvPr/>
        </p:nvSpPr>
        <p:spPr>
          <a:xfrm rot="0" flipH="false" flipV="false">
            <a:off x="1270000" y="4064000"/>
            <a:ext cx="4318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300">
                <a:solidFill>
                  <a:srgbClr val="3C3C3C"/>
                </a:solidFill>
                <a:latin typeface="Noto Serif SC"/>
                <a:ea typeface="Noto Serif SC"/>
                <a:cs typeface="Noto Serif SC"/>
                <a:sym typeface="Noto Serif SC"/>
              </a:rPr>
              <a:t>定义</a:t>
            </a:r>
            <a:r>
              <a:rPr lang="en-US" b="false" i="false" strike="noStrike" u="none" sz="1300">
                <a:solidFill>
                  <a:srgbClr val="3C3C3C"/>
                </a:solidFill>
                <a:latin typeface="Noto Serif SC"/>
                <a:ea typeface="Noto Serif SC"/>
                <a:cs typeface="Noto Serif SC"/>
                <a:sym typeface="Noto Serif SC"/>
              </a:rPr>
              <a:t>：在从未有过生物定居的裸地上发生的演替</a:t>
            </a:r>
            <a:endParaRPr lang="en-US" sz="1100"/>
          </a:p>
          <a:p>
            <a:pPr algn="l" marL="0" indent="0">
              <a:lnSpc>
                <a:spcPct val="133333"/>
              </a:lnSpc>
            </a:pPr>
            <a:r>
              <a:rPr lang="en-US" b="true" i="false" strike="noStrike" u="none" sz="1300">
                <a:solidFill>
                  <a:srgbClr val="3C3C3C"/>
                </a:solidFill>
                <a:latin typeface="Noto Serif SC"/>
                <a:ea typeface="Noto Serif SC"/>
                <a:cs typeface="Noto Serif SC"/>
                <a:sym typeface="Noto Serif SC"/>
              </a:rPr>
              <a:t>起点</a:t>
            </a:r>
            <a:r>
              <a:rPr lang="en-US" b="false" i="false" strike="noStrike" u="none" sz="1300">
                <a:solidFill>
                  <a:srgbClr val="3C3C3C"/>
                </a:solidFill>
                <a:latin typeface="Noto Serif SC"/>
                <a:ea typeface="Noto Serif SC"/>
                <a:cs typeface="Noto Serif SC"/>
                <a:sym typeface="Noto Serif SC"/>
              </a:rPr>
              <a:t>：裸岩、沙丘、火山岩、冰川泥等</a:t>
            </a:r>
          </a:p>
          <a:p>
            <a:pPr algn="l" marL="0" indent="0">
              <a:lnSpc>
                <a:spcPct val="133333"/>
              </a:lnSpc>
            </a:pPr>
            <a:r>
              <a:rPr lang="en-US" b="true" i="false" strike="noStrike" u="none" sz="1300">
                <a:solidFill>
                  <a:srgbClr val="3C3C3C"/>
                </a:solidFill>
                <a:latin typeface="Noto Serif SC"/>
                <a:ea typeface="Noto Serif SC"/>
                <a:cs typeface="Noto Serif SC"/>
                <a:sym typeface="Noto Serif SC"/>
              </a:rPr>
              <a:t>特点</a:t>
            </a:r>
            <a:r>
              <a:rPr lang="en-US" b="false" i="false" strike="noStrike" u="none" sz="1300">
                <a:solidFill>
                  <a:srgbClr val="3C3C3C"/>
                </a:solidFill>
                <a:latin typeface="Noto Serif SC"/>
                <a:ea typeface="Noto Serif SC"/>
                <a:cs typeface="Noto Serif SC"/>
                <a:sym typeface="Noto Serif SC"/>
              </a:rPr>
              <a:t>：速度慢，时间长，从无土壤开始</a:t>
            </a:r>
          </a:p>
          <a:p>
            <a:pPr algn="l" marL="0" indent="0">
              <a:lnSpc>
                <a:spcPct val="133333"/>
              </a:lnSpc>
            </a:pPr>
            <a:r>
              <a:rPr lang="en-US" b="true" i="false" strike="noStrike" u="none" sz="1300">
                <a:solidFill>
                  <a:srgbClr val="3C3C3C"/>
                </a:solidFill>
                <a:latin typeface="Noto Serif SC"/>
                <a:ea typeface="Noto Serif SC"/>
                <a:cs typeface="Noto Serif SC"/>
                <a:sym typeface="Noto Serif SC"/>
              </a:rPr>
              <a:t>举例</a:t>
            </a:r>
            <a:r>
              <a:rPr lang="en-US" b="false" i="false" strike="noStrike" u="none" sz="1300">
                <a:solidFill>
                  <a:srgbClr val="3C3C3C"/>
                </a:solidFill>
                <a:latin typeface="Noto Serif SC"/>
                <a:ea typeface="Noto Serif SC"/>
                <a:cs typeface="Noto Serif SC"/>
                <a:sym typeface="Noto Serif SC"/>
              </a:rPr>
              <a:t>：裸岩→地衣→苔藓→草本→灌木→乔木</a:t>
            </a:r>
          </a:p>
        </p:txBody>
      </p:sp>
      <p:sp>
        <p:nvSpPr>
          <p:cNvPr name="AutoShape 9" id="9"/>
          <p:cNvSpPr/>
          <p:nvPr/>
        </p:nvSpPr>
        <p:spPr>
          <a:xfrm rot="0" flipH="false" flipV="false">
            <a:off x="6350000" y="3429000"/>
            <a:ext cx="4826000" cy="2032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0" id="10"/>
          <p:cNvSpPr/>
          <p:nvPr/>
        </p:nvSpPr>
        <p:spPr>
          <a:xfrm rot="0" flipH="false" flipV="false">
            <a:off x="6604000" y="3619500"/>
            <a:ext cx="431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次生演替</a:t>
            </a:r>
            <a:endParaRPr lang="en-US" sz="1100"/>
          </a:p>
        </p:txBody>
      </p:sp>
      <p:sp>
        <p:nvSpPr>
          <p:cNvPr name="AutoShape 11" id="11"/>
          <p:cNvSpPr/>
          <p:nvPr/>
        </p:nvSpPr>
        <p:spPr>
          <a:xfrm rot="0" flipH="false" flipV="false">
            <a:off x="6604000" y="4064000"/>
            <a:ext cx="4318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300">
                <a:solidFill>
                  <a:srgbClr val="3C3C3C"/>
                </a:solidFill>
                <a:latin typeface="Noto Serif SC"/>
                <a:ea typeface="Noto Serif SC"/>
                <a:cs typeface="Noto Serif SC"/>
                <a:sym typeface="Noto Serif SC"/>
              </a:rPr>
              <a:t>定义</a:t>
            </a:r>
            <a:r>
              <a:rPr lang="en-US" b="false" i="false" strike="noStrike" u="none" sz="1300">
                <a:solidFill>
                  <a:srgbClr val="3C3C3C"/>
                </a:solidFill>
                <a:latin typeface="Noto Serif SC"/>
                <a:ea typeface="Noto Serif SC"/>
                <a:cs typeface="Noto Serif SC"/>
                <a:sym typeface="Noto Serif SC"/>
              </a:rPr>
              <a:t>：在原有植被被破坏，但土壤条件基本保留的地方发生的演替</a:t>
            </a:r>
            <a:endParaRPr lang="en-US" sz="1100"/>
          </a:p>
          <a:p>
            <a:pPr algn="l" marL="0" indent="0">
              <a:lnSpc>
                <a:spcPct val="133333"/>
              </a:lnSpc>
            </a:pPr>
            <a:r>
              <a:rPr lang="en-US" b="true" i="false" strike="noStrike" u="none" sz="1300">
                <a:solidFill>
                  <a:srgbClr val="3C3C3C"/>
                </a:solidFill>
                <a:latin typeface="Noto Serif SC"/>
                <a:ea typeface="Noto Serif SC"/>
                <a:cs typeface="Noto Serif SC"/>
                <a:sym typeface="Noto Serif SC"/>
              </a:rPr>
              <a:t>起点</a:t>
            </a:r>
            <a:r>
              <a:rPr lang="en-US" b="false" i="false" strike="noStrike" u="none" sz="1300">
                <a:solidFill>
                  <a:srgbClr val="3C3C3C"/>
                </a:solidFill>
                <a:latin typeface="Noto Serif SC"/>
                <a:ea typeface="Noto Serif SC"/>
                <a:cs typeface="Noto Serif SC"/>
                <a:sym typeface="Noto Serif SC"/>
              </a:rPr>
              <a:t>：火烧迹地、弃耕地、砍伐迹地等</a:t>
            </a:r>
          </a:p>
          <a:p>
            <a:pPr algn="l" marL="0" indent="0">
              <a:lnSpc>
                <a:spcPct val="133333"/>
              </a:lnSpc>
            </a:pPr>
            <a:r>
              <a:rPr lang="en-US" b="true" i="false" strike="noStrike" u="none" sz="1300">
                <a:solidFill>
                  <a:srgbClr val="3C3C3C"/>
                </a:solidFill>
                <a:latin typeface="Noto Serif SC"/>
                <a:ea typeface="Noto Serif SC"/>
                <a:cs typeface="Noto Serif SC"/>
                <a:sym typeface="Noto Serif SC"/>
              </a:rPr>
              <a:t>特点</a:t>
            </a:r>
            <a:r>
              <a:rPr lang="en-US" b="false" i="false" strike="noStrike" u="none" sz="1300">
                <a:solidFill>
                  <a:srgbClr val="3C3C3C"/>
                </a:solidFill>
                <a:latin typeface="Noto Serif SC"/>
                <a:ea typeface="Noto Serif SC"/>
                <a:cs typeface="Noto Serif SC"/>
                <a:sym typeface="Noto Serif SC"/>
              </a:rPr>
              <a:t>：速度快，时间短，保留土壤和繁殖体</a:t>
            </a:r>
          </a:p>
          <a:p>
            <a:pPr algn="l" marL="0" indent="0">
              <a:lnSpc>
                <a:spcPct val="133333"/>
              </a:lnSpc>
            </a:pPr>
            <a:r>
              <a:rPr lang="en-US" b="true" i="false" strike="noStrike" u="none" sz="1300">
                <a:solidFill>
                  <a:srgbClr val="3C3C3C"/>
                </a:solidFill>
                <a:latin typeface="Noto Serif SC"/>
                <a:ea typeface="Noto Serif SC"/>
                <a:cs typeface="Noto Serif SC"/>
                <a:sym typeface="Noto Serif SC"/>
              </a:rPr>
              <a:t>举例</a:t>
            </a:r>
            <a:r>
              <a:rPr lang="en-US" b="false" i="false" strike="noStrike" u="none" sz="1300">
                <a:solidFill>
                  <a:srgbClr val="3C3C3C"/>
                </a:solidFill>
                <a:latin typeface="Noto Serif SC"/>
                <a:ea typeface="Noto Serif SC"/>
                <a:cs typeface="Noto Serif SC"/>
                <a:sym typeface="Noto Serif SC"/>
              </a:rPr>
              <a:t>：弃耕农田→草本→灌木→森林</a:t>
            </a:r>
          </a:p>
        </p:txBody>
      </p:sp>
      <p:cxnSp>
        <p:nvCxnSpPr>
          <p:cNvPr name="Connector 12" id="12"/>
          <p:cNvCxnSpPr/>
          <p:nvPr/>
        </p:nvCxnSpPr>
        <p:spPr>
          <a:xfrm rot="-4297" flipH="false" flipV="false">
            <a:off x="1016004" y="5835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3" id="13"/>
          <p:cNvSpPr/>
          <p:nvPr/>
        </p:nvSpPr>
        <p:spPr>
          <a:xfrm rot="0" flipH="false" flipV="false">
            <a:off x="1016000" y="60325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演替的顶极阶段：与当地气候条件相适应的相对稳定的群落</a:t>
            </a:r>
            <a:endParaRPr lang="en-US" sz="1100"/>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524000"/>
            <a:ext cx="254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8B896">
                    <a:alpha val="80000"/>
                  </a:srgbClr>
                </a:solidFill>
                <a:latin typeface="Noto Serif SC"/>
                <a:ea typeface="Noto Serif SC"/>
                <a:cs typeface="Noto Serif SC"/>
                <a:sym typeface="Noto Serif SC"/>
              </a:rPr>
              <a:t>CHAPTER 05</a:t>
            </a:r>
            <a:endParaRPr lang="en-US" sz="1100"/>
          </a:p>
        </p:txBody>
      </p:sp>
      <p:sp>
        <p:nvSpPr>
          <p:cNvPr name="AutoShape 3" id="3"/>
          <p:cNvSpPr/>
          <p:nvPr/>
        </p:nvSpPr>
        <p:spPr>
          <a:xfrm rot="0" flipH="false" flipV="false">
            <a:off x="1016000" y="2286000"/>
            <a:ext cx="1016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400">
                <a:solidFill>
                  <a:srgbClr val="F9F7F3"/>
                </a:solidFill>
                <a:latin typeface="Noto Serif SC"/>
                <a:ea typeface="Noto Serif SC"/>
                <a:cs typeface="Noto Serif SC"/>
                <a:sym typeface="Noto Serif SC"/>
              </a:rPr>
              <a:t>生态系统生态学</a:t>
            </a:r>
            <a:endParaRPr lang="en-US" sz="1100"/>
          </a:p>
        </p:txBody>
      </p:sp>
      <p:cxnSp>
        <p:nvCxnSpPr>
          <p:cNvPr name="Connector 4" id="4"/>
          <p:cNvCxnSpPr/>
          <p:nvPr/>
        </p:nvCxnSpPr>
        <p:spPr>
          <a:xfrm rot="-42969" flipH="false" flipV="false">
            <a:off x="1016040" y="3549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5" id="5"/>
          <p:cNvSpPr/>
          <p:nvPr/>
        </p:nvSpPr>
        <p:spPr>
          <a:xfrm rot="0" flipH="false" flipV="false">
            <a:off x="1016000" y="4064000"/>
            <a:ext cx="8890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800">
                <a:solidFill>
                  <a:srgbClr val="F9F7F3">
                    <a:alpha val="85098"/>
                  </a:srgbClr>
                </a:solidFill>
                <a:latin typeface="Noto Serif SC"/>
                <a:ea typeface="Noto Serif SC"/>
                <a:cs typeface="Noto Serif SC"/>
                <a:sym typeface="Noto Serif SC"/>
              </a:rPr>
              <a:t>能量是如何在生态系统中流动的？</a:t>
            </a:r>
            <a:endParaRPr lang="en-US" sz="1100"/>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物质是如何在生物与环境之间循环的？</a:t>
            </a:r>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生态系统为什么能保持相对稳定？</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生态系统的能量流动</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500">
                <a:solidFill>
                  <a:srgbClr val="3C3C3C"/>
                </a:solidFill>
                <a:latin typeface="Noto Serif SC"/>
                <a:ea typeface="Noto Serif SC"/>
                <a:cs typeface="Noto Serif SC"/>
                <a:sym typeface="Noto Serif SC"/>
              </a:rPr>
              <a:t>能量流动</a:t>
            </a:r>
            <a:r>
              <a:rPr lang="en-US" b="false" i="false" strike="noStrike" u="none" sz="1500">
                <a:solidFill>
                  <a:srgbClr val="3C3C3C"/>
                </a:solidFill>
                <a:latin typeface="Noto Serif SC"/>
                <a:ea typeface="Noto Serif SC"/>
                <a:cs typeface="Noto Serif SC"/>
                <a:sym typeface="Noto Serif SC"/>
              </a:rPr>
              <a:t>：生态系统中能量的输入、传递、转化和散失的过程。</a:t>
            </a:r>
            <a:endParaRPr lang="en-US" sz="1100"/>
          </a:p>
          <a:p>
            <a:pPr algn="l" marL="0" indent="0">
              <a:lnSpc>
                <a:spcPct val="141666"/>
              </a:lnSpc>
            </a:pPr>
            <a:r>
              <a:rPr lang="en-US" b="false" i="false" strike="noStrike" u="none" sz="1500">
                <a:solidFill>
                  <a:srgbClr val="3C3C3C"/>
                </a:solidFill>
                <a:latin typeface="Noto Serif SC"/>
                <a:ea typeface="Noto Serif SC"/>
                <a:cs typeface="Noto Serif SC"/>
                <a:sym typeface="Noto Serif SC"/>
              </a:rPr>
              <a:t>能量流动是生态系统的两大功能之一，是生态系统存在和发展的动力。</a:t>
            </a:r>
          </a:p>
        </p:txBody>
      </p:sp>
      <p:sp>
        <p:nvSpPr>
          <p:cNvPr name="AutoShape 5" id="5"/>
          <p:cNvSpPr/>
          <p:nvPr/>
        </p:nvSpPr>
        <p:spPr>
          <a:xfrm rot="0" flipH="false" flipV="false">
            <a:off x="1016000" y="2667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能量流动的特点</a:t>
            </a:r>
            <a:endParaRPr lang="en-US" sz="1100"/>
          </a:p>
        </p:txBody>
      </p:sp>
      <p:sp>
        <p:nvSpPr>
          <p:cNvPr name="AutoShape 6" id="6"/>
          <p:cNvSpPr/>
          <p:nvPr/>
        </p:nvSpPr>
        <p:spPr>
          <a:xfrm rot="0" flipH="false" flipV="false">
            <a:off x="1016000" y="3238500"/>
            <a:ext cx="4826000" cy="2032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单向流动</a:t>
            </a:r>
            <a:r>
              <a:rPr lang="en-US" b="false" i="false" strike="noStrike" u="none" sz="1300">
                <a:solidFill>
                  <a:srgbClr val="3C3C3C"/>
                </a:solidFill>
                <a:latin typeface="Noto Serif SC"/>
                <a:ea typeface="Noto Serif SC"/>
                <a:cs typeface="Noto Serif SC"/>
                <a:sym typeface="Noto Serif SC"/>
              </a:rPr>
              <a:t>：能量只能从低营养级流向高营养级，不可逆转，也不能循环</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逐级递减</a:t>
            </a:r>
            <a:r>
              <a:rPr lang="en-US" b="false" i="false" strike="noStrike" u="none" sz="1300">
                <a:solidFill>
                  <a:srgbClr val="3C3C3C"/>
                </a:solidFill>
                <a:latin typeface="Noto Serif SC"/>
                <a:ea typeface="Noto Serif SC"/>
                <a:cs typeface="Noto Serif SC"/>
                <a:sym typeface="Noto Serif SC"/>
              </a:rPr>
              <a:t>：能量在流动过程中逐级减少，传递效率约为10%~20%</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最终散失</a:t>
            </a:r>
            <a:r>
              <a:rPr lang="en-US" b="false" i="false" strike="noStrike" u="none" sz="1300">
                <a:solidFill>
                  <a:srgbClr val="3C3C3C"/>
                </a:solidFill>
                <a:latin typeface="Noto Serif SC"/>
                <a:ea typeface="Noto Serif SC"/>
                <a:cs typeface="Noto Serif SC"/>
                <a:sym typeface="Noto Serif SC"/>
              </a:rPr>
              <a:t>：能量最终以热能形式散失，不能再被生物利用</a:t>
            </a:r>
          </a:p>
        </p:txBody>
      </p:sp>
      <p:sp>
        <p:nvSpPr>
          <p:cNvPr name="AutoShape 7" id="7"/>
          <p:cNvSpPr/>
          <p:nvPr/>
        </p:nvSpPr>
        <p:spPr>
          <a:xfrm rot="0" flipH="false" flipV="false">
            <a:off x="6350000" y="2667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营养级与食物链</a:t>
            </a:r>
            <a:endParaRPr lang="en-US" sz="1100"/>
          </a:p>
        </p:txBody>
      </p:sp>
      <p:sp>
        <p:nvSpPr>
          <p:cNvPr name="AutoShape 8" id="8"/>
          <p:cNvSpPr/>
          <p:nvPr/>
        </p:nvSpPr>
        <p:spPr>
          <a:xfrm rot="0" flipH="false" flipV="false">
            <a:off x="6350000" y="3238500"/>
            <a:ext cx="4826000" cy="2032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生产者</a:t>
            </a:r>
            <a:r>
              <a:rPr lang="en-US" b="false" i="false" strike="noStrike" u="none" sz="1300">
                <a:solidFill>
                  <a:srgbClr val="3C3C3C"/>
                </a:solidFill>
                <a:latin typeface="Noto Serif SC"/>
                <a:ea typeface="Noto Serif SC"/>
                <a:cs typeface="Noto Serif SC"/>
                <a:sym typeface="Noto Serif SC"/>
              </a:rPr>
              <a:t>：第一营养级，自养生物，如绿色植物</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初级消费者</a:t>
            </a:r>
            <a:r>
              <a:rPr lang="en-US" b="false" i="false" strike="noStrike" u="none" sz="1300">
                <a:solidFill>
                  <a:srgbClr val="3C3C3C"/>
                </a:solidFill>
                <a:latin typeface="Noto Serif SC"/>
                <a:ea typeface="Noto Serif SC"/>
                <a:cs typeface="Noto Serif SC"/>
                <a:sym typeface="Noto Serif SC"/>
              </a:rPr>
              <a:t>：第二营养级，草食动物</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次级消费者</a:t>
            </a:r>
            <a:r>
              <a:rPr lang="en-US" b="false" i="false" strike="noStrike" u="none" sz="1300">
                <a:solidFill>
                  <a:srgbClr val="3C3C3C"/>
                </a:solidFill>
                <a:latin typeface="Noto Serif SC"/>
                <a:ea typeface="Noto Serif SC"/>
                <a:cs typeface="Noto Serif SC"/>
                <a:sym typeface="Noto Serif SC"/>
              </a:rPr>
              <a:t>：第三营养级，肉食动物</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三级消费者</a:t>
            </a:r>
            <a:r>
              <a:rPr lang="en-US" b="false" i="false" strike="noStrike" u="none" sz="1300">
                <a:solidFill>
                  <a:srgbClr val="3C3C3C"/>
                </a:solidFill>
                <a:latin typeface="Noto Serif SC"/>
                <a:ea typeface="Noto Serif SC"/>
                <a:cs typeface="Noto Serif SC"/>
                <a:sym typeface="Noto Serif SC"/>
              </a:rPr>
              <a:t>：第四营养级，大型肉食动物</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分解者</a:t>
            </a:r>
            <a:r>
              <a:rPr lang="en-US" b="false" i="false" strike="noStrike" u="none" sz="1300">
                <a:solidFill>
                  <a:srgbClr val="3C3C3C"/>
                </a:solidFill>
                <a:latin typeface="Noto Serif SC"/>
                <a:ea typeface="Noto Serif SC"/>
                <a:cs typeface="Noto Serif SC"/>
                <a:sym typeface="Noto Serif SC"/>
              </a:rPr>
              <a:t>：分解动植物残体，不占营养级</a:t>
            </a:r>
          </a:p>
        </p:txBody>
      </p:sp>
      <p:cxnSp>
        <p:nvCxnSpPr>
          <p:cNvPr name="Connector 9" id="9"/>
          <p:cNvCxnSpPr/>
          <p:nvPr/>
        </p:nvCxnSpPr>
        <p:spPr>
          <a:xfrm rot="-4297" flipH="false" flipV="false">
            <a:off x="1016004" y="5581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0" id="10"/>
          <p:cNvSpPr/>
          <p:nvPr/>
        </p:nvSpPr>
        <p:spPr>
          <a:xfrm rot="0" flipH="false" flipV="false">
            <a:off x="1016000" y="58420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能量金字塔：营养级越高，所含能量越少，所以食物链一般不超过4~5个营养级</a:t>
            </a:r>
            <a:endParaRPr lang="en-US" sz="1100"/>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生态系统的物质循环</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true" i="false" strike="noStrike" u="none" sz="1500">
                <a:solidFill>
                  <a:srgbClr val="3C3C3C"/>
                </a:solidFill>
                <a:latin typeface="Noto Serif SC"/>
                <a:ea typeface="Noto Serif SC"/>
                <a:cs typeface="Noto Serif SC"/>
                <a:sym typeface="Noto Serif SC"/>
              </a:rPr>
              <a:t>物质循环</a:t>
            </a:r>
            <a:r>
              <a:rPr lang="en-US" b="false" i="false" strike="noStrike" u="none" sz="1500">
                <a:solidFill>
                  <a:srgbClr val="3C3C3C"/>
                </a:solidFill>
                <a:latin typeface="Noto Serif SC"/>
                <a:ea typeface="Noto Serif SC"/>
                <a:cs typeface="Noto Serif SC"/>
                <a:sym typeface="Noto Serif SC"/>
              </a:rPr>
              <a:t>：组成生物体的C、H、O、N等元素，在生物群落与无机环境之间反复循环的过程。</a:t>
            </a:r>
            <a:endParaRPr lang="en-US" sz="1100"/>
          </a:p>
          <a:p>
            <a:pPr algn="l" marL="0" indent="0">
              <a:lnSpc>
                <a:spcPct val="141666"/>
              </a:lnSpc>
            </a:pPr>
            <a:r>
              <a:rPr lang="en-US" b="false" i="false" strike="noStrike" u="none" sz="1500">
                <a:solidFill>
                  <a:srgbClr val="3C3C3C"/>
                </a:solidFill>
                <a:latin typeface="Noto Serif SC"/>
                <a:ea typeface="Noto Serif SC"/>
                <a:cs typeface="Noto Serif SC"/>
                <a:sym typeface="Noto Serif SC"/>
              </a:rPr>
              <a:t>物质循环是生态系统的另一大功能，与能量流动同时进行，相互依存，不可分割。</a:t>
            </a:r>
          </a:p>
        </p:txBody>
      </p:sp>
      <p:sp>
        <p:nvSpPr>
          <p:cNvPr name="AutoShape 5" id="5"/>
          <p:cNvSpPr/>
          <p:nvPr/>
        </p:nvSpPr>
        <p:spPr>
          <a:xfrm rot="0" flipH="false" flipV="false">
            <a:off x="1016000" y="2667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主要的物质循环</a:t>
            </a:r>
            <a:endParaRPr lang="en-US" sz="1100"/>
          </a:p>
        </p:txBody>
      </p:sp>
      <p:sp>
        <p:nvSpPr>
          <p:cNvPr name="AutoShape 6" id="6"/>
          <p:cNvSpPr/>
          <p:nvPr/>
        </p:nvSpPr>
        <p:spPr>
          <a:xfrm rot="0" flipH="false" flipV="false">
            <a:off x="762000" y="3302000"/>
            <a:ext cx="3556000" cy="254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7" id="7"/>
          <p:cNvSpPr/>
          <p:nvPr/>
        </p:nvSpPr>
        <p:spPr>
          <a:xfrm rot="0" flipH="false" flipV="false">
            <a:off x="1016000" y="3492500"/>
            <a:ext cx="304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碳循环</a:t>
            </a:r>
            <a:endParaRPr lang="en-US" sz="1100"/>
          </a:p>
        </p:txBody>
      </p:sp>
      <p:sp>
        <p:nvSpPr>
          <p:cNvPr name="AutoShape 8" id="8"/>
          <p:cNvSpPr/>
          <p:nvPr/>
        </p:nvSpPr>
        <p:spPr>
          <a:xfrm rot="0" flipH="false" flipV="false">
            <a:off x="1016000" y="3937000"/>
            <a:ext cx="3048000" cy="177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主要形式</a:t>
            </a:r>
            <a:r>
              <a:rPr lang="en-US" b="false" i="false" strike="noStrike" u="none" sz="1200">
                <a:solidFill>
                  <a:srgbClr val="3C3C3C"/>
                </a:solidFill>
                <a:latin typeface="Noto Serif SC"/>
                <a:ea typeface="Noto Serif SC"/>
                <a:cs typeface="Noto Serif SC"/>
                <a:sym typeface="Noto Serif SC"/>
              </a:rPr>
              <a:t>：CO₂</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进入群落</a:t>
            </a:r>
            <a:r>
              <a:rPr lang="en-US" b="false" i="false" strike="noStrike" u="none" sz="1200">
                <a:solidFill>
                  <a:srgbClr val="3C3C3C"/>
                </a:solidFill>
                <a:latin typeface="Noto Serif SC"/>
                <a:ea typeface="Noto Serif SC"/>
                <a:cs typeface="Noto Serif SC"/>
                <a:sym typeface="Noto Serif SC"/>
              </a:rPr>
              <a:t>：光合作用</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返回环境</a:t>
            </a:r>
            <a:r>
              <a:rPr lang="en-US" b="false" i="false" strike="noStrike" u="none" sz="1200">
                <a:solidFill>
                  <a:srgbClr val="3C3C3C"/>
                </a:solidFill>
                <a:latin typeface="Noto Serif SC"/>
                <a:ea typeface="Noto Serif SC"/>
                <a:cs typeface="Noto Serif SC"/>
                <a:sym typeface="Noto Serif SC"/>
              </a:rPr>
              <a:t>：呼吸作用、分解作用、燃烧</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特点</a:t>
            </a:r>
            <a:r>
              <a:rPr lang="en-US" b="false" i="false" strike="noStrike" u="none" sz="1200">
                <a:solidFill>
                  <a:srgbClr val="3C3C3C"/>
                </a:solidFill>
                <a:latin typeface="Noto Serif SC"/>
                <a:ea typeface="Noto Serif SC"/>
                <a:cs typeface="Noto Serif SC"/>
                <a:sym typeface="Noto Serif SC"/>
              </a:rPr>
              <a:t>：全球性，循环式</a:t>
            </a:r>
          </a:p>
        </p:txBody>
      </p:sp>
      <p:sp>
        <p:nvSpPr>
          <p:cNvPr name="AutoShape 9" id="9"/>
          <p:cNvSpPr/>
          <p:nvPr/>
        </p:nvSpPr>
        <p:spPr>
          <a:xfrm rot="0" flipH="false" flipV="false">
            <a:off x="4445000" y="3302000"/>
            <a:ext cx="3556000" cy="254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0" id="10"/>
          <p:cNvSpPr/>
          <p:nvPr/>
        </p:nvSpPr>
        <p:spPr>
          <a:xfrm rot="0" flipH="false" flipV="false">
            <a:off x="4699000" y="3492500"/>
            <a:ext cx="304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氮循环</a:t>
            </a:r>
            <a:endParaRPr lang="en-US" sz="1100"/>
          </a:p>
        </p:txBody>
      </p:sp>
      <p:sp>
        <p:nvSpPr>
          <p:cNvPr name="AutoShape 11" id="11"/>
          <p:cNvSpPr/>
          <p:nvPr/>
        </p:nvSpPr>
        <p:spPr>
          <a:xfrm rot="0" flipH="false" flipV="false">
            <a:off x="4699000" y="3937000"/>
            <a:ext cx="3048000" cy="177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主要形式</a:t>
            </a:r>
            <a:r>
              <a:rPr lang="en-US" b="false" i="false" strike="noStrike" u="none" sz="1200">
                <a:solidFill>
                  <a:srgbClr val="3C3C3C"/>
                </a:solidFill>
                <a:latin typeface="Noto Serif SC"/>
                <a:ea typeface="Noto Serif SC"/>
                <a:cs typeface="Noto Serif SC"/>
                <a:sym typeface="Noto Serif SC"/>
              </a:rPr>
              <a:t>：N₂、含氮化合物</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关键过程</a:t>
            </a:r>
            <a:r>
              <a:rPr lang="en-US" b="false" i="false" strike="noStrike" u="none" sz="1200">
                <a:solidFill>
                  <a:srgbClr val="3C3C3C"/>
                </a:solidFill>
                <a:latin typeface="Noto Serif SC"/>
                <a:ea typeface="Noto Serif SC"/>
                <a:cs typeface="Noto Serif SC"/>
                <a:sym typeface="Noto Serif SC"/>
              </a:rPr>
              <a:t>：固氮作用、硝化作用、反硝化作用</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参与生物</a:t>
            </a:r>
            <a:r>
              <a:rPr lang="en-US" b="false" i="false" strike="noStrike" u="none" sz="1200">
                <a:solidFill>
                  <a:srgbClr val="3C3C3C"/>
                </a:solidFill>
                <a:latin typeface="Noto Serif SC"/>
                <a:ea typeface="Noto Serif SC"/>
                <a:cs typeface="Noto Serif SC"/>
                <a:sym typeface="Noto Serif SC"/>
              </a:rPr>
              <a:t>：固氮菌、硝化细菌、反硝化细菌</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特点</a:t>
            </a:r>
            <a:r>
              <a:rPr lang="en-US" b="false" i="false" strike="noStrike" u="none" sz="1200">
                <a:solidFill>
                  <a:srgbClr val="3C3C3C"/>
                </a:solidFill>
                <a:latin typeface="Noto Serif SC"/>
                <a:ea typeface="Noto Serif SC"/>
                <a:cs typeface="Noto Serif SC"/>
                <a:sym typeface="Noto Serif SC"/>
              </a:rPr>
              <a:t>：微生物起关键作用</a:t>
            </a:r>
          </a:p>
        </p:txBody>
      </p:sp>
      <p:sp>
        <p:nvSpPr>
          <p:cNvPr name="AutoShape 12" id="12"/>
          <p:cNvSpPr/>
          <p:nvPr/>
        </p:nvSpPr>
        <p:spPr>
          <a:xfrm rot="0" flipH="false" flipV="false">
            <a:off x="8128000" y="3302000"/>
            <a:ext cx="3556000" cy="2540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3" id="13"/>
          <p:cNvSpPr/>
          <p:nvPr/>
        </p:nvSpPr>
        <p:spPr>
          <a:xfrm rot="0" flipH="false" flipV="false">
            <a:off x="8382000" y="3492500"/>
            <a:ext cx="304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水循环</a:t>
            </a:r>
            <a:endParaRPr lang="en-US" sz="1100"/>
          </a:p>
        </p:txBody>
      </p:sp>
      <p:sp>
        <p:nvSpPr>
          <p:cNvPr name="AutoShape 14" id="14"/>
          <p:cNvSpPr/>
          <p:nvPr/>
        </p:nvSpPr>
        <p:spPr>
          <a:xfrm rot="0" flipH="false" flipV="false">
            <a:off x="8382000" y="3937000"/>
            <a:ext cx="3048000" cy="177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主要形式</a:t>
            </a:r>
            <a:r>
              <a:rPr lang="en-US" b="false" i="false" strike="noStrike" u="none" sz="1200">
                <a:solidFill>
                  <a:srgbClr val="3C3C3C"/>
                </a:solidFill>
                <a:latin typeface="Noto Serif SC"/>
                <a:ea typeface="Noto Serif SC"/>
                <a:cs typeface="Noto Serif SC"/>
                <a:sym typeface="Noto Serif SC"/>
              </a:rPr>
              <a:t>：H₂O</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主要过程</a:t>
            </a:r>
            <a:r>
              <a:rPr lang="en-US" b="false" i="false" strike="noStrike" u="none" sz="1200">
                <a:solidFill>
                  <a:srgbClr val="3C3C3C"/>
                </a:solidFill>
                <a:latin typeface="Noto Serif SC"/>
                <a:ea typeface="Noto Serif SC"/>
                <a:cs typeface="Noto Serif SC"/>
                <a:sym typeface="Noto Serif SC"/>
              </a:rPr>
              <a:t>：蒸发、降水、径流</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动力</a:t>
            </a:r>
            <a:r>
              <a:rPr lang="en-US" b="false" i="false" strike="noStrike" u="none" sz="1200">
                <a:solidFill>
                  <a:srgbClr val="3C3C3C"/>
                </a:solidFill>
                <a:latin typeface="Noto Serif SC"/>
                <a:ea typeface="Noto Serif SC"/>
                <a:cs typeface="Noto Serif SC"/>
                <a:sym typeface="Noto Serif SC"/>
              </a:rPr>
              <a:t>：太阳能和重力</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特点</a:t>
            </a:r>
            <a:r>
              <a:rPr lang="en-US" b="false" i="false" strike="noStrike" u="none" sz="1200">
                <a:solidFill>
                  <a:srgbClr val="3C3C3C"/>
                </a:solidFill>
                <a:latin typeface="Noto Serif SC"/>
                <a:ea typeface="Noto Serif SC"/>
                <a:cs typeface="Noto Serif SC"/>
                <a:sym typeface="Noto Serif SC"/>
              </a:rPr>
              <a:t>：全球性，循环速度快</a:t>
            </a:r>
          </a:p>
        </p:txBody>
      </p:sp>
      <p:sp>
        <p:nvSpPr>
          <p:cNvPr name="AutoShape 15" id="15"/>
          <p:cNvSpPr/>
          <p:nvPr/>
        </p:nvSpPr>
        <p:spPr>
          <a:xfrm rot="0" flipH="false" flipV="false">
            <a:off x="1016000" y="60960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物质循环与能量流动的区别：物质是循环的，能量是单向流动的；二者同时进行，相互依存</a:t>
            </a:r>
            <a:endParaRPr lang="en-US" sz="1100"/>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3200">
                <a:solidFill>
                  <a:srgbClr val="0D2825"/>
                </a:solidFill>
                <a:latin typeface="Noto Serif SC"/>
                <a:ea typeface="Noto Serif SC"/>
                <a:cs typeface="Noto Serif SC"/>
                <a:sym typeface="Noto Serif SC"/>
              </a:rPr>
              <a:t>课程目录</a:t>
            </a:r>
            <a:endParaRPr lang="en-US" sz="1100"/>
          </a:p>
        </p:txBody>
      </p:sp>
      <p:cxnSp>
        <p:nvCxnSpPr>
          <p:cNvPr name="Connector 3" id="3"/>
          <p:cNvCxnSpPr/>
          <p:nvPr/>
        </p:nvCxnSpPr>
        <p:spPr>
          <a:xfrm rot="-28647" flipH="false" flipV="false">
            <a:off x="1016026" y="1390650"/>
            <a:ext cx="1524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905000"/>
            <a:ext cx="3048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01 绪论</a:t>
            </a:r>
            <a:endParaRPr lang="en-US" sz="1100"/>
          </a:p>
        </p:txBody>
      </p:sp>
      <p:sp>
        <p:nvSpPr>
          <p:cNvPr name="AutoShape 5" id="5"/>
          <p:cNvSpPr/>
          <p:nvPr/>
        </p:nvSpPr>
        <p:spPr>
          <a:xfrm rot="0" flipH="false" flipV="false">
            <a:off x="1016000" y="2413000"/>
            <a:ext cx="304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505050"/>
                </a:solidFill>
                <a:latin typeface="Noto Serif SC"/>
                <a:ea typeface="Noto Serif SC"/>
                <a:cs typeface="Noto Serif SC"/>
                <a:sym typeface="Noto Serif SC"/>
              </a:rPr>
              <a:t>生态学定义、研究层次、发展简史、分支学科</a:t>
            </a:r>
            <a:endParaRPr lang="en-US" sz="1100"/>
          </a:p>
        </p:txBody>
      </p:sp>
      <p:sp>
        <p:nvSpPr>
          <p:cNvPr name="AutoShape 6" id="6"/>
          <p:cNvSpPr/>
          <p:nvPr/>
        </p:nvSpPr>
        <p:spPr>
          <a:xfrm rot="0" flipH="false" flipV="false">
            <a:off x="4572000" y="1905000"/>
            <a:ext cx="3048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02 生物与环境</a:t>
            </a:r>
            <a:endParaRPr lang="en-US" sz="1100"/>
          </a:p>
        </p:txBody>
      </p:sp>
      <p:sp>
        <p:nvSpPr>
          <p:cNvPr name="AutoShape 7" id="7"/>
          <p:cNvSpPr/>
          <p:nvPr/>
        </p:nvSpPr>
        <p:spPr>
          <a:xfrm rot="0" flipH="false" flipV="false">
            <a:off x="4572000" y="2413000"/>
            <a:ext cx="304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505050"/>
                </a:solidFill>
                <a:latin typeface="Noto Serif SC"/>
                <a:ea typeface="Noto Serif SC"/>
                <a:cs typeface="Noto Serif SC"/>
                <a:sym typeface="Noto Serif SC"/>
              </a:rPr>
              <a:t>生态因子、作用规律、生物对光温水土的适应</a:t>
            </a:r>
            <a:endParaRPr lang="en-US" sz="1100"/>
          </a:p>
        </p:txBody>
      </p:sp>
      <p:sp>
        <p:nvSpPr>
          <p:cNvPr name="AutoShape 8" id="8"/>
          <p:cNvSpPr/>
          <p:nvPr/>
        </p:nvSpPr>
        <p:spPr>
          <a:xfrm rot="0" flipH="false" flipV="false">
            <a:off x="8128000" y="1905000"/>
            <a:ext cx="3048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03 种群生态学</a:t>
            </a:r>
            <a:endParaRPr lang="en-US" sz="1100"/>
          </a:p>
        </p:txBody>
      </p:sp>
      <p:sp>
        <p:nvSpPr>
          <p:cNvPr name="AutoShape 9" id="9"/>
          <p:cNvSpPr/>
          <p:nvPr/>
        </p:nvSpPr>
        <p:spPr>
          <a:xfrm rot="0" flipH="false" flipV="false">
            <a:off x="8128000" y="2413000"/>
            <a:ext cx="304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505050"/>
                </a:solidFill>
                <a:latin typeface="Noto Serif SC"/>
                <a:ea typeface="Noto Serif SC"/>
                <a:cs typeface="Noto Serif SC"/>
                <a:sym typeface="Noto Serif SC"/>
              </a:rPr>
              <a:t>种群特征、增长模型、调节理论、生活史对策</a:t>
            </a:r>
            <a:endParaRPr lang="en-US" sz="1100"/>
          </a:p>
        </p:txBody>
      </p:sp>
      <p:sp>
        <p:nvSpPr>
          <p:cNvPr name="AutoShape 10" id="10"/>
          <p:cNvSpPr/>
          <p:nvPr/>
        </p:nvSpPr>
        <p:spPr>
          <a:xfrm rot="0" flipH="false" flipV="false">
            <a:off x="1016000" y="3683000"/>
            <a:ext cx="3048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04 群落生态学</a:t>
            </a:r>
            <a:endParaRPr lang="en-US" sz="1100"/>
          </a:p>
        </p:txBody>
      </p:sp>
      <p:sp>
        <p:nvSpPr>
          <p:cNvPr name="AutoShape 11" id="11"/>
          <p:cNvSpPr/>
          <p:nvPr/>
        </p:nvSpPr>
        <p:spPr>
          <a:xfrm rot="0" flipH="false" flipV="false">
            <a:off x="1016000" y="4191000"/>
            <a:ext cx="304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505050"/>
                </a:solidFill>
                <a:latin typeface="Noto Serif SC"/>
                <a:ea typeface="Noto Serif SC"/>
                <a:cs typeface="Noto Serif SC"/>
                <a:sym typeface="Noto Serif SC"/>
              </a:rPr>
              <a:t>群落组成、结构、多样性、演替与分类排序</a:t>
            </a:r>
            <a:endParaRPr lang="en-US" sz="1100"/>
          </a:p>
        </p:txBody>
      </p:sp>
      <p:sp>
        <p:nvSpPr>
          <p:cNvPr name="AutoShape 12" id="12"/>
          <p:cNvSpPr/>
          <p:nvPr/>
        </p:nvSpPr>
        <p:spPr>
          <a:xfrm rot="0" flipH="false" flipV="false">
            <a:off x="4572000" y="3683000"/>
            <a:ext cx="3048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05 生态系统生态学</a:t>
            </a:r>
            <a:endParaRPr lang="en-US" sz="1100"/>
          </a:p>
        </p:txBody>
      </p:sp>
      <p:sp>
        <p:nvSpPr>
          <p:cNvPr name="AutoShape 13" id="13"/>
          <p:cNvSpPr/>
          <p:nvPr/>
        </p:nvSpPr>
        <p:spPr>
          <a:xfrm rot="0" flipH="false" flipV="false">
            <a:off x="4572000" y="4191000"/>
            <a:ext cx="304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505050"/>
                </a:solidFill>
                <a:latin typeface="Noto Serif SC"/>
                <a:ea typeface="Noto Serif SC"/>
                <a:cs typeface="Noto Serif SC"/>
                <a:sym typeface="Noto Serif SC"/>
              </a:rPr>
              <a:t>能流、物流、信息传递、生态平衡与稳定性</a:t>
            </a:r>
            <a:endParaRPr lang="en-US" sz="1100"/>
          </a:p>
        </p:txBody>
      </p:sp>
      <p:sp>
        <p:nvSpPr>
          <p:cNvPr name="AutoShape 14" id="14"/>
          <p:cNvSpPr/>
          <p:nvPr/>
        </p:nvSpPr>
        <p:spPr>
          <a:xfrm rot="0" flipH="false" flipV="false">
            <a:off x="8128000" y="3683000"/>
            <a:ext cx="3048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06 应用与拓展</a:t>
            </a:r>
            <a:endParaRPr lang="en-US" sz="1100"/>
          </a:p>
        </p:txBody>
      </p:sp>
      <p:sp>
        <p:nvSpPr>
          <p:cNvPr name="AutoShape 15" id="15"/>
          <p:cNvSpPr/>
          <p:nvPr/>
        </p:nvSpPr>
        <p:spPr>
          <a:xfrm rot="0" flipH="false" flipV="false">
            <a:off x="8128000" y="4191000"/>
            <a:ext cx="3048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505050"/>
                </a:solidFill>
                <a:latin typeface="Noto Serif SC"/>
                <a:ea typeface="Noto Serif SC"/>
                <a:cs typeface="Noto Serif SC"/>
                <a:sym typeface="Noto Serif SC"/>
              </a:rPr>
              <a:t>景观生态、生物多样性、全球变化、可持续发展</a:t>
            </a:r>
            <a:endParaRPr lang="en-US" sz="1100"/>
          </a:p>
        </p:txBody>
      </p:sp>
      <p:cxnSp>
        <p:nvCxnSpPr>
          <p:cNvPr name="Connector 16" id="16"/>
          <p:cNvCxnSpPr/>
          <p:nvPr/>
        </p:nvCxnSpPr>
        <p:spPr>
          <a:xfrm rot="-4297" flipH="false" flipV="false">
            <a:off x="1016004" y="5581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7" id="17"/>
          <p:cNvSpPr/>
          <p:nvPr/>
        </p:nvSpPr>
        <p:spPr>
          <a:xfrm rot="0" flipH="false" flipV="false">
            <a:off x="1016000" y="58420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从微观个体到宏观生物圈 · 六个层次 · 层层递进</a:t>
            </a:r>
            <a:endParaRPr lang="en-US" sz="1100"/>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905000"/>
            <a:ext cx="10160000" cy="1016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4000">
                <a:solidFill>
                  <a:srgbClr val="F9F7F3"/>
                </a:solidFill>
                <a:latin typeface="Noto Serif SC"/>
                <a:ea typeface="Noto Serif SC"/>
                <a:cs typeface="Noto Serif SC"/>
                <a:sym typeface="Noto Serif SC"/>
              </a:rPr>
              <a:t>感谢聆听</a:t>
            </a:r>
            <a:endParaRPr lang="en-US" sz="1100"/>
          </a:p>
        </p:txBody>
      </p:sp>
      <p:cxnSp>
        <p:nvCxnSpPr>
          <p:cNvPr name="Connector 3" id="3"/>
          <p:cNvCxnSpPr/>
          <p:nvPr/>
        </p:nvCxnSpPr>
        <p:spPr>
          <a:xfrm rot="-21485" flipH="false" flipV="false">
            <a:off x="5080020" y="3295650"/>
            <a:ext cx="2032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3810000"/>
            <a:ext cx="10160000" cy="1143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50000"/>
              </a:lnSpc>
              <a:defRPr/>
            </a:pPr>
            <a:r>
              <a:rPr lang="en-US" b="false" i="false" strike="noStrike" u="none" sz="1800">
                <a:solidFill>
                  <a:srgbClr val="F9F7F3">
                    <a:alpha val="80000"/>
                  </a:srgbClr>
                </a:solidFill>
                <a:latin typeface="Noto Serif SC"/>
                <a:ea typeface="Noto Serif SC"/>
                <a:cs typeface="Noto Serif SC"/>
                <a:sym typeface="Noto Serif SC"/>
              </a:rPr>
              <a:t>生态学研究生物与环境之间的相互关系</a:t>
            </a:r>
            <a:endParaRPr lang="en-US" sz="1100"/>
          </a:p>
          <a:p>
            <a:pPr algn="ctr" marL="0" indent="0">
              <a:lnSpc>
                <a:spcPct val="150000"/>
              </a:lnSpc>
            </a:pPr>
            <a:r>
              <a:rPr lang="en-US" b="false" i="false" strike="noStrike" u="none" sz="1800">
                <a:solidFill>
                  <a:srgbClr val="F9F7F3">
                    <a:alpha val="80000"/>
                  </a:srgbClr>
                </a:solidFill>
                <a:latin typeface="Noto Serif SC"/>
                <a:ea typeface="Noto Serif SC"/>
                <a:cs typeface="Noto Serif SC"/>
                <a:sym typeface="Noto Serif SC"/>
              </a:rPr>
              <a:t>从个体到种群，从群落到生态系统</a:t>
            </a:r>
          </a:p>
          <a:p>
            <a:pPr algn="ctr" marL="0" indent="0">
              <a:lnSpc>
                <a:spcPct val="150000"/>
              </a:lnSpc>
            </a:pPr>
            <a:r>
              <a:rPr lang="en-US" b="false" i="false" strike="noStrike" u="none" sz="1800">
                <a:solidFill>
                  <a:srgbClr val="F9F7F3">
                    <a:alpha val="80000"/>
                  </a:srgbClr>
                </a:solidFill>
                <a:latin typeface="Noto Serif SC"/>
                <a:ea typeface="Noto Serif SC"/>
                <a:cs typeface="Noto Serif SC"/>
                <a:sym typeface="Noto Serif SC"/>
              </a:rPr>
              <a:t>理解生态学，就是理解我们与自然的关系</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524000"/>
            <a:ext cx="3810000" cy="508000"/>
          </a:xfrm>
          <a:prstGeom prst="rect">
            <a:avLst/>
          </a:prstGeom>
          <a:noFill/>
          <a:ln w="12700" cmpd="sng" cap="flat">
            <a:noFill/>
            <a:prstDash val="solid"/>
            <a:round/>
          </a:ln>
        </p:spPr>
        <p:txBody>
          <a:bodyPr anchor="ctr" rtlCol="false" anchorCtr="false" vert="horz" wrap="none" lIns="0" rIns="0" tIns="0" bIns="0"/>
          <a:lstStyle/>
          <a:p>
            <a:pPr algn="l" marL="0" indent="0">
              <a:lnSpc>
                <a:spcPct val="125000"/>
              </a:lnSpc>
              <a:defRPr/>
            </a:pPr>
            <a:r>
              <a:rPr lang="en-US" b="false" i="false" strike="noStrike" u="none" sz="1600">
                <a:solidFill>
                  <a:srgbClr val="C8B896">
                    <a:alpha val="80000"/>
                  </a:srgbClr>
                </a:solidFill>
                <a:latin typeface="Noto Serif SC"/>
                <a:ea typeface="Noto Serif SC"/>
                <a:cs typeface="Noto Serif SC"/>
                <a:sym typeface="Noto Serif SC"/>
              </a:rPr>
              <a:t>EXAM FOCUS</a:t>
            </a:r>
            <a:endParaRPr lang="en-US" sz="1100"/>
          </a:p>
        </p:txBody>
      </p:sp>
      <p:sp>
        <p:nvSpPr>
          <p:cNvPr name="AutoShape 3" id="3"/>
          <p:cNvSpPr/>
          <p:nvPr/>
        </p:nvSpPr>
        <p:spPr>
          <a:xfrm rot="0" flipH="false" flipV="false">
            <a:off x="1016000" y="2286000"/>
            <a:ext cx="1016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000">
                <a:solidFill>
                  <a:srgbClr val="F9F7F3"/>
                </a:solidFill>
                <a:latin typeface="Noto Serif SC"/>
                <a:ea typeface="Noto Serif SC"/>
                <a:cs typeface="Noto Serif SC"/>
                <a:sym typeface="Noto Serif SC"/>
              </a:rPr>
              <a:t>考试重点知识汇总</a:t>
            </a:r>
            <a:endParaRPr lang="en-US" sz="1100"/>
          </a:p>
        </p:txBody>
      </p:sp>
      <p:cxnSp>
        <p:nvCxnSpPr>
          <p:cNvPr name="Connector 4" id="4"/>
          <p:cNvCxnSpPr/>
          <p:nvPr/>
        </p:nvCxnSpPr>
        <p:spPr>
          <a:xfrm rot="-42969" flipH="false" flipV="false">
            <a:off x="1016040" y="3549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5" id="5"/>
          <p:cNvSpPr/>
          <p:nvPr/>
        </p:nvSpPr>
        <p:spPr>
          <a:xfrm rot="0" flipH="false" flipV="false">
            <a:off x="1016000" y="4064000"/>
            <a:ext cx="8890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800">
                <a:solidFill>
                  <a:srgbClr val="F9F7F3">
                    <a:alpha val="85098"/>
                  </a:srgbClr>
                </a:solidFill>
                <a:latin typeface="Noto Serif SC"/>
                <a:ea typeface="Noto Serif SC"/>
                <a:cs typeface="Noto Serif SC"/>
                <a:sym typeface="Noto Serif SC"/>
              </a:rPr>
              <a:t>基于近3年成人高考专升本《生态学基础》真题分析</a:t>
            </a:r>
            <a:endParaRPr lang="en-US" sz="1100"/>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聚焦选择题与名词解释高频考点</a:t>
            </a:r>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助力高效备考，抓住核心得分点</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选择题高频考点（近3年真题统计）</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一、生物与环境</a:t>
            </a:r>
            <a:endParaRPr lang="en-US" sz="1100"/>
          </a:p>
        </p:txBody>
      </p:sp>
      <p:sp>
        <p:nvSpPr>
          <p:cNvPr name="AutoShape 5" id="5"/>
          <p:cNvSpPr/>
          <p:nvPr/>
        </p:nvSpPr>
        <p:spPr>
          <a:xfrm rot="0" flipH="false" flipV="false">
            <a:off x="1016000" y="2349500"/>
            <a:ext cx="10160000" cy="1270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阳性植物 vs 阴性植物</a:t>
            </a:r>
            <a:r>
              <a:rPr lang="en-US" b="false" i="false" strike="noStrike" u="none" sz="1300">
                <a:solidFill>
                  <a:srgbClr val="3C3C3C"/>
                </a:solidFill>
                <a:latin typeface="Noto Serif SC"/>
                <a:ea typeface="Noto Serif SC"/>
                <a:cs typeface="Noto Serif SC"/>
                <a:sym typeface="Noto Serif SC"/>
              </a:rPr>
              <a:t>：阳性植物光补偿点高、光饱和点高，如蒲公英、蓟；阴性植物光补偿点低，生长在阴湿处</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光周期现象</a:t>
            </a:r>
            <a:r>
              <a:rPr lang="en-US" b="false" i="false" strike="noStrike" u="none" sz="1300">
                <a:solidFill>
                  <a:srgbClr val="3C3C3C"/>
                </a:solidFill>
                <a:latin typeface="Noto Serif SC"/>
                <a:ea typeface="Noto Serif SC"/>
                <a:cs typeface="Noto Serif SC"/>
                <a:sym typeface="Noto Serif SC"/>
              </a:rPr>
              <a:t>：长日照植物、短日照植物；温周期现象：生物对温度昼夜变化的适应</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温度因子</a:t>
            </a:r>
            <a:r>
              <a:rPr lang="en-US" b="false" i="false" strike="noStrike" u="none" sz="1300">
                <a:solidFill>
                  <a:srgbClr val="3C3C3C"/>
                </a:solidFill>
                <a:latin typeface="Noto Serif SC"/>
                <a:ea typeface="Noto Serif SC"/>
                <a:cs typeface="Noto Serif SC"/>
                <a:sym typeface="Noto Serif SC"/>
              </a:rPr>
              <a:t>：有效积温法则、贝格曼规律、阿伦规律；植被垂直分布的主导因子是温度</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生态因子分类</a:t>
            </a:r>
            <a:r>
              <a:rPr lang="en-US" b="false" i="false" strike="noStrike" u="none" sz="1300">
                <a:solidFill>
                  <a:srgbClr val="3C3C3C"/>
                </a:solidFill>
                <a:latin typeface="Noto Serif SC"/>
                <a:ea typeface="Noto Serif SC"/>
                <a:cs typeface="Noto Serif SC"/>
                <a:sym typeface="Noto Serif SC"/>
              </a:rPr>
              <a:t>：气候因子、土壤因子、地形因子、生物因子、人为因子</a:t>
            </a:r>
          </a:p>
        </p:txBody>
      </p:sp>
      <p:sp>
        <p:nvSpPr>
          <p:cNvPr name="AutoShape 6" id="6"/>
          <p:cNvSpPr/>
          <p:nvPr/>
        </p:nvSpPr>
        <p:spPr>
          <a:xfrm rot="0" flipH="false" flipV="false">
            <a:off x="1016000" y="3810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二、种群与群落</a:t>
            </a:r>
            <a:endParaRPr lang="en-US" sz="1100"/>
          </a:p>
        </p:txBody>
      </p:sp>
      <p:sp>
        <p:nvSpPr>
          <p:cNvPr name="AutoShape 7" id="7"/>
          <p:cNvSpPr/>
          <p:nvPr/>
        </p:nvSpPr>
        <p:spPr>
          <a:xfrm rot="0" flipH="false" flipV="false">
            <a:off x="1016000" y="4381500"/>
            <a:ext cx="10160000" cy="1270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种群内分布型</a:t>
            </a:r>
            <a:r>
              <a:rPr lang="en-US" b="false" i="false" strike="noStrike" u="none" sz="1300">
                <a:solidFill>
                  <a:srgbClr val="3C3C3C"/>
                </a:solidFill>
                <a:latin typeface="Noto Serif SC"/>
                <a:ea typeface="Noto Serif SC"/>
                <a:cs typeface="Noto Serif SC"/>
                <a:sym typeface="Noto Serif SC"/>
              </a:rPr>
              <a:t>：最常见的是集群分布（成群分布）；均匀分布少见，随机分布更少见</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r-对策 vs K-对策</a:t>
            </a:r>
            <a:r>
              <a:rPr lang="en-US" b="false" i="false" strike="noStrike" u="none" sz="1300">
                <a:solidFill>
                  <a:srgbClr val="3C3C3C"/>
                </a:solidFill>
                <a:latin typeface="Noto Serif SC"/>
                <a:ea typeface="Noto Serif SC"/>
                <a:cs typeface="Noto Serif SC"/>
                <a:sym typeface="Noto Serif SC"/>
              </a:rPr>
              <a:t>：r-对策生物个体小、繁殖快、寿命短，如蝗虫；K-对策生物个体大、繁殖慢、寿命长，如老虎、大熊猫</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生态入侵</a:t>
            </a:r>
            <a:r>
              <a:rPr lang="en-US" b="false" i="false" strike="noStrike" u="none" sz="1300">
                <a:solidFill>
                  <a:srgbClr val="3C3C3C"/>
                </a:solidFill>
                <a:latin typeface="Noto Serif SC"/>
                <a:ea typeface="Noto Serif SC"/>
                <a:cs typeface="Noto Serif SC"/>
                <a:sym typeface="Noto Serif SC"/>
              </a:rPr>
              <a:t>：外来物种引入后依靠强大竞争力造成当地生物多样性丧失</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他感作用（化感作用）</a:t>
            </a:r>
            <a:r>
              <a:rPr lang="en-US" b="false" i="false" strike="noStrike" u="none" sz="1300">
                <a:solidFill>
                  <a:srgbClr val="3C3C3C"/>
                </a:solidFill>
                <a:latin typeface="Noto Serif SC"/>
                <a:ea typeface="Noto Serif SC"/>
                <a:cs typeface="Noto Serif SC"/>
                <a:sym typeface="Noto Serif SC"/>
              </a:rPr>
              <a:t>：植物分泌化学物质对自身或其他种群的影响</a:t>
            </a:r>
          </a:p>
        </p:txBody>
      </p:sp>
      <p:cxnSp>
        <p:nvCxnSpPr>
          <p:cNvPr name="Connector 8" id="8"/>
          <p:cNvCxnSpPr/>
          <p:nvPr/>
        </p:nvCxnSpPr>
        <p:spPr>
          <a:xfrm rot="-4297" flipH="false" flipV="false">
            <a:off x="1016004" y="5835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9" id="9"/>
          <p:cNvSpPr/>
          <p:nvPr/>
        </p:nvSpPr>
        <p:spPr>
          <a:xfrm rot="0" flipH="false" flipV="false">
            <a:off x="1016000" y="60325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选择题共40小题，每小题2分，共80分，占总分的53%</a:t>
            </a:r>
            <a:endParaRPr lang="en-US" sz="1100"/>
          </a:p>
        </p:txBody>
      </p:sp>
    </p:spTree>
  </p:cSld>
  <p:clrMapOvr>
    <a:masterClrMapping/>
  </p:clrMapOvr>
</p:sld>
</file>

<file path=ppt/slides/slide23.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名词解释高频考点（近3年真题）</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近3年真题名词解释汇总</a:t>
            </a:r>
            <a:endParaRPr lang="en-US" sz="1100"/>
          </a:p>
        </p:txBody>
      </p:sp>
      <p:sp>
        <p:nvSpPr>
          <p:cNvPr name="AutoShape 5" id="5"/>
          <p:cNvSpPr/>
          <p:nvPr/>
        </p:nvSpPr>
        <p:spPr>
          <a:xfrm rot="0" flipH="false" flipV="false">
            <a:off x="762000" y="2413000"/>
            <a:ext cx="3556000" cy="3302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6" id="6"/>
          <p:cNvSpPr/>
          <p:nvPr/>
        </p:nvSpPr>
        <p:spPr>
          <a:xfrm rot="0" flipH="false" flipV="false">
            <a:off x="1016000" y="2603500"/>
            <a:ext cx="304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2022年真题</a:t>
            </a:r>
            <a:endParaRPr lang="en-US" sz="1100"/>
          </a:p>
        </p:txBody>
      </p:sp>
      <p:sp>
        <p:nvSpPr>
          <p:cNvPr name="AutoShape 7" id="7"/>
          <p:cNvSpPr/>
          <p:nvPr/>
        </p:nvSpPr>
        <p:spPr>
          <a:xfrm rot="0" flipH="false" flipV="false">
            <a:off x="1016000" y="3111500"/>
            <a:ext cx="3048000" cy="2413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生态因子</a:t>
            </a:r>
            <a:r>
              <a:rPr lang="en-US" b="false" i="false" strike="noStrike" u="none" sz="1300">
                <a:solidFill>
                  <a:srgbClr val="3C3C3C"/>
                </a:solidFill>
                <a:latin typeface="Noto Serif SC"/>
                <a:ea typeface="Noto Serif SC"/>
                <a:cs typeface="Noto Serif SC"/>
                <a:sym typeface="Noto Serif SC"/>
              </a:rPr>
              <a:t>：对生物生长、发育、生殖、行为和分布有直接或间接影响的环境要素</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种群密度</a:t>
            </a:r>
            <a:r>
              <a:rPr lang="en-US" b="false" i="false" strike="noStrike" u="none" sz="1300">
                <a:solidFill>
                  <a:srgbClr val="3C3C3C"/>
                </a:solidFill>
                <a:latin typeface="Noto Serif SC"/>
                <a:ea typeface="Noto Serif SC"/>
                <a:cs typeface="Noto Serif SC"/>
                <a:sym typeface="Noto Serif SC"/>
              </a:rPr>
              <a:t>：单位面积或单位体积中种群的个体数量</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丰富度</a:t>
            </a:r>
            <a:r>
              <a:rPr lang="en-US" b="false" i="false" strike="noStrike" u="none" sz="1300">
                <a:solidFill>
                  <a:srgbClr val="3C3C3C"/>
                </a:solidFill>
                <a:latin typeface="Noto Serif SC"/>
                <a:ea typeface="Noto Serif SC"/>
                <a:cs typeface="Noto Serif SC"/>
                <a:sym typeface="Noto Serif SC"/>
              </a:rPr>
              <a:t>：群落中物种数目的多少</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营养级</a:t>
            </a:r>
            <a:r>
              <a:rPr lang="en-US" b="false" i="false" strike="noStrike" u="none" sz="1300">
                <a:solidFill>
                  <a:srgbClr val="3C3C3C"/>
                </a:solidFill>
                <a:latin typeface="Noto Serif SC"/>
                <a:ea typeface="Noto Serif SC"/>
                <a:cs typeface="Noto Serif SC"/>
                <a:sym typeface="Noto Serif SC"/>
              </a:rPr>
              <a:t>：处于食物链某一环节上的所有生物种的总和</a:t>
            </a:r>
          </a:p>
        </p:txBody>
      </p:sp>
      <p:sp>
        <p:nvSpPr>
          <p:cNvPr name="AutoShape 8" id="8"/>
          <p:cNvSpPr/>
          <p:nvPr/>
        </p:nvSpPr>
        <p:spPr>
          <a:xfrm rot="0" flipH="false" flipV="false">
            <a:off x="4445000" y="2413000"/>
            <a:ext cx="3556000" cy="3302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9" id="9"/>
          <p:cNvSpPr/>
          <p:nvPr/>
        </p:nvSpPr>
        <p:spPr>
          <a:xfrm rot="0" flipH="false" flipV="false">
            <a:off x="4699000" y="2603500"/>
            <a:ext cx="304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2023年真题</a:t>
            </a:r>
            <a:endParaRPr lang="en-US" sz="1100"/>
          </a:p>
        </p:txBody>
      </p:sp>
      <p:sp>
        <p:nvSpPr>
          <p:cNvPr name="AutoShape 10" id="10"/>
          <p:cNvSpPr/>
          <p:nvPr/>
        </p:nvSpPr>
        <p:spPr>
          <a:xfrm rot="0" flipH="false" flipV="false">
            <a:off x="4699000" y="3111500"/>
            <a:ext cx="3048000" cy="2413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年龄结构</a:t>
            </a:r>
            <a:r>
              <a:rPr lang="en-US" b="false" i="false" strike="noStrike" u="none" sz="1300">
                <a:solidFill>
                  <a:srgbClr val="3C3C3C"/>
                </a:solidFill>
                <a:latin typeface="Noto Serif SC"/>
                <a:ea typeface="Noto Serif SC"/>
                <a:cs typeface="Noto Serif SC"/>
                <a:sym typeface="Noto Serif SC"/>
              </a:rPr>
              <a:t>：不同年龄组的个体在种群内的比例或配置情况</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生态入侵</a:t>
            </a:r>
            <a:r>
              <a:rPr lang="en-US" b="false" i="false" strike="noStrike" u="none" sz="1300">
                <a:solidFill>
                  <a:srgbClr val="3C3C3C"/>
                </a:solidFill>
                <a:latin typeface="Noto Serif SC"/>
                <a:ea typeface="Noto Serif SC"/>
                <a:cs typeface="Noto Serif SC"/>
                <a:sym typeface="Noto Serif SC"/>
              </a:rPr>
              <a:t>：外来物种引入新区域后，依靠强大竞争力造成当地生物多样性丧失的现象</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生物富集</a:t>
            </a:r>
            <a:r>
              <a:rPr lang="en-US" b="false" i="false" strike="noStrike" u="none" sz="1300">
                <a:solidFill>
                  <a:srgbClr val="3C3C3C"/>
                </a:solidFill>
                <a:latin typeface="Noto Serif SC"/>
                <a:ea typeface="Noto Serif SC"/>
                <a:cs typeface="Noto Serif SC"/>
                <a:sym typeface="Noto Serif SC"/>
              </a:rPr>
              <a:t>：生物体通过对环境中某些元素或难以分解的化合物的积累，使这些物质在生物体内的浓度超过环境中浓度的现象</a:t>
            </a:r>
          </a:p>
        </p:txBody>
      </p:sp>
      <p:sp>
        <p:nvSpPr>
          <p:cNvPr name="AutoShape 11" id="11"/>
          <p:cNvSpPr/>
          <p:nvPr/>
        </p:nvSpPr>
        <p:spPr>
          <a:xfrm rot="0" flipH="false" flipV="false">
            <a:off x="8128000" y="2413000"/>
            <a:ext cx="3556000" cy="3302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2" id="12"/>
          <p:cNvSpPr/>
          <p:nvPr/>
        </p:nvSpPr>
        <p:spPr>
          <a:xfrm rot="0" flipH="false" flipV="false">
            <a:off x="8382000" y="2603500"/>
            <a:ext cx="3048000" cy="381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2024年真题</a:t>
            </a:r>
            <a:endParaRPr lang="en-US" sz="1100"/>
          </a:p>
        </p:txBody>
      </p:sp>
      <p:sp>
        <p:nvSpPr>
          <p:cNvPr name="AutoShape 13" id="13"/>
          <p:cNvSpPr/>
          <p:nvPr/>
        </p:nvSpPr>
        <p:spPr>
          <a:xfrm rot="0" flipH="false" flipV="false">
            <a:off x="8382000" y="3111500"/>
            <a:ext cx="3048000" cy="2413000"/>
          </a:xfrm>
          <a:prstGeom prst="rect">
            <a:avLst/>
          </a:prstGeom>
          <a:noFill/>
          <a:ln w="12700" cmpd="sng" cap="flat">
            <a:noFill/>
            <a:prstDash val="solid"/>
            <a:round/>
          </a:ln>
        </p:spPr>
        <p:txBody>
          <a:bodyPr anchor="ctr" rtlCol="false" anchorCtr="false" vert="horz" wrap="square" lIns="0" rIns="0" tIns="0" bIns="0"/>
          <a:lstStyle/>
          <a:p>
            <a:pPr algn="l" indent="-165100" marL="165100">
              <a:lnSpc>
                <a:spcPct val="141666"/>
              </a:lnSpc>
              <a:buClr>
                <a:srgbClr val="3C3C3C"/>
              </a:buClr>
              <a:buChar char="•"/>
              <a:defRPr/>
            </a:pPr>
            <a:r>
              <a:rPr lang="en-US" b="true" i="false" strike="noStrike" u="none" sz="1300">
                <a:solidFill>
                  <a:srgbClr val="3C3C3C"/>
                </a:solidFill>
                <a:latin typeface="Noto Serif SC"/>
                <a:ea typeface="Noto Serif SC"/>
                <a:cs typeface="Noto Serif SC"/>
                <a:sym typeface="Noto Serif SC"/>
              </a:rPr>
              <a:t>他感作用</a:t>
            </a:r>
            <a:r>
              <a:rPr lang="en-US" b="false" i="false" strike="noStrike" u="none" sz="1300">
                <a:solidFill>
                  <a:srgbClr val="3C3C3C"/>
                </a:solidFill>
                <a:latin typeface="Noto Serif SC"/>
                <a:ea typeface="Noto Serif SC"/>
                <a:cs typeface="Noto Serif SC"/>
                <a:sym typeface="Noto Serif SC"/>
              </a:rPr>
              <a:t>：由植物分泌的化学物质对自身或其他种群发生影响的现象，也称化感作用</a:t>
            </a:r>
            <a:endParaRPr lang="en-US" sz="1100"/>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边缘效应</a:t>
            </a:r>
            <a:r>
              <a:rPr lang="en-US" b="false" i="false" strike="noStrike" u="none" sz="1300">
                <a:solidFill>
                  <a:srgbClr val="3C3C3C"/>
                </a:solidFill>
                <a:latin typeface="Noto Serif SC"/>
                <a:ea typeface="Noto Serif SC"/>
                <a:cs typeface="Noto Serif SC"/>
                <a:sym typeface="Noto Serif SC"/>
              </a:rPr>
              <a:t>：在群落交错区中的生物种类、群落密度和结构功能发生变化的现象</a:t>
            </a:r>
          </a:p>
          <a:p>
            <a:pPr algn="l" indent="-165100" marL="165100">
              <a:lnSpc>
                <a:spcPct val="141666"/>
              </a:lnSpc>
              <a:buClr>
                <a:srgbClr val="3C3C3C"/>
              </a:buClr>
              <a:buChar char="•"/>
            </a:pPr>
            <a:r>
              <a:rPr lang="en-US" b="true" i="false" strike="noStrike" u="none" sz="1300">
                <a:solidFill>
                  <a:srgbClr val="3C3C3C"/>
                </a:solidFill>
                <a:latin typeface="Noto Serif SC"/>
                <a:ea typeface="Noto Serif SC"/>
                <a:cs typeface="Noto Serif SC"/>
                <a:sym typeface="Noto Serif SC"/>
              </a:rPr>
              <a:t>次生演替</a:t>
            </a:r>
            <a:r>
              <a:rPr lang="en-US" b="false" i="false" strike="noStrike" u="none" sz="1300">
                <a:solidFill>
                  <a:srgbClr val="3C3C3C"/>
                </a:solidFill>
                <a:latin typeface="Noto Serif SC"/>
                <a:ea typeface="Noto Serif SC"/>
                <a:cs typeface="Noto Serif SC"/>
                <a:sym typeface="Noto Serif SC"/>
              </a:rPr>
              <a:t>：原生植被遭到破坏后，保留一定厚度土壤和植物繁殖体基础上发生的演替</a:t>
            </a:r>
          </a:p>
        </p:txBody>
      </p:sp>
      <p:sp>
        <p:nvSpPr>
          <p:cNvPr name="AutoShape 14" id="14"/>
          <p:cNvSpPr/>
          <p:nvPr/>
        </p:nvSpPr>
        <p:spPr>
          <a:xfrm rot="0" flipH="false" flipV="false">
            <a:off x="1016000" y="59690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名词解释共4小题，每小题5分，共20分；答题要点：定义+内涵+举例</a:t>
            </a:r>
            <a:endParaRPr lang="en-US" sz="1100"/>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易混淆概念辨析（考试常考对比）</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1. 利比希最小因子定律 vs 谢尔福德耐受性定律</a:t>
            </a:r>
            <a:endParaRPr lang="en-US" sz="1100"/>
          </a:p>
        </p:txBody>
      </p:sp>
      <p:sp>
        <p:nvSpPr>
          <p:cNvPr name="AutoShape 5" id="5"/>
          <p:cNvSpPr/>
          <p:nvPr/>
        </p:nvSpPr>
        <p:spPr>
          <a:xfrm rot="0" flipH="false" flipV="false">
            <a:off x="1016000" y="2286000"/>
            <a:ext cx="4826000" cy="1143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最小因子定律</a:t>
            </a:r>
            <a:r>
              <a:rPr lang="en-US" b="false" i="false" strike="noStrike" u="none" sz="1200">
                <a:solidFill>
                  <a:srgbClr val="3C3C3C"/>
                </a:solidFill>
                <a:latin typeface="Noto Serif SC"/>
                <a:ea typeface="Noto Serif SC"/>
                <a:cs typeface="Noto Serif SC"/>
                <a:sym typeface="Noto Serif SC"/>
              </a:rPr>
              <a:t>：植物的生长取决于处在最小量状况的营养物质</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耐受性定律</a:t>
            </a:r>
            <a:r>
              <a:rPr lang="en-US" b="false" i="false" strike="noStrike" u="none" sz="1200">
                <a:solidFill>
                  <a:srgbClr val="3C3C3C"/>
                </a:solidFill>
                <a:latin typeface="Noto Serif SC"/>
                <a:ea typeface="Noto Serif SC"/>
                <a:cs typeface="Noto Serif SC"/>
                <a:sym typeface="Noto Serif SC"/>
              </a:rPr>
              <a:t>：生物对其生存环境的适应有一个生态学最小量和最大量的界限</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区别</a:t>
            </a:r>
            <a:r>
              <a:rPr lang="en-US" b="false" i="false" strike="noStrike" u="none" sz="1200">
                <a:solidFill>
                  <a:srgbClr val="3C3C3C"/>
                </a:solidFill>
                <a:latin typeface="Noto Serif SC"/>
                <a:ea typeface="Noto Serif SC"/>
                <a:cs typeface="Noto Serif SC"/>
                <a:sym typeface="Noto Serif SC"/>
              </a:rPr>
              <a:t>：最小因子定律只考虑下限，耐受性定律既考虑下限也考虑上限</a:t>
            </a:r>
          </a:p>
        </p:txBody>
      </p:sp>
      <p:sp>
        <p:nvSpPr>
          <p:cNvPr name="AutoShape 6" id="6"/>
          <p:cNvSpPr/>
          <p:nvPr/>
        </p:nvSpPr>
        <p:spPr>
          <a:xfrm rot="0" flipH="false" flipV="false">
            <a:off x="6350000" y="1778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2. 生态幅 vs 生态位</a:t>
            </a:r>
            <a:endParaRPr lang="en-US" sz="1100"/>
          </a:p>
        </p:txBody>
      </p:sp>
      <p:sp>
        <p:nvSpPr>
          <p:cNvPr name="AutoShape 7" id="7"/>
          <p:cNvSpPr/>
          <p:nvPr/>
        </p:nvSpPr>
        <p:spPr>
          <a:xfrm rot="0" flipH="false" flipV="false">
            <a:off x="6350000" y="2286000"/>
            <a:ext cx="4826000" cy="1143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生态幅</a:t>
            </a:r>
            <a:r>
              <a:rPr lang="en-US" b="false" i="false" strike="noStrike" u="none" sz="1200">
                <a:solidFill>
                  <a:srgbClr val="3C3C3C"/>
                </a:solidFill>
                <a:latin typeface="Noto Serif SC"/>
                <a:ea typeface="Noto Serif SC"/>
                <a:cs typeface="Noto Serif SC"/>
                <a:sym typeface="Noto Serif SC"/>
              </a:rPr>
              <a:t>：某种生物对每一种生态因子所能耐受的范围</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生态位</a:t>
            </a:r>
            <a:r>
              <a:rPr lang="en-US" b="false" i="false" strike="noStrike" u="none" sz="1200">
                <a:solidFill>
                  <a:srgbClr val="3C3C3C"/>
                </a:solidFill>
                <a:latin typeface="Noto Serif SC"/>
                <a:ea typeface="Noto Serif SC"/>
                <a:cs typeface="Noto Serif SC"/>
                <a:sym typeface="Noto Serif SC"/>
              </a:rPr>
              <a:t>：一个物种在群落中的地位或作用，包括所处的空间位置、利用资源的情况</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区别</a:t>
            </a:r>
            <a:r>
              <a:rPr lang="en-US" b="false" i="false" strike="noStrike" u="none" sz="1200">
                <a:solidFill>
                  <a:srgbClr val="3C3C3C"/>
                </a:solidFill>
                <a:latin typeface="Noto Serif SC"/>
                <a:ea typeface="Noto Serif SC"/>
                <a:cs typeface="Noto Serif SC"/>
                <a:sym typeface="Noto Serif SC"/>
              </a:rPr>
              <a:t>：生态幅是对环境因子的耐受范围，生态位是物种在群落中的功能地位</a:t>
            </a:r>
          </a:p>
        </p:txBody>
      </p:sp>
      <p:sp>
        <p:nvSpPr>
          <p:cNvPr name="AutoShape 8" id="8"/>
          <p:cNvSpPr/>
          <p:nvPr/>
        </p:nvSpPr>
        <p:spPr>
          <a:xfrm rot="0" flipH="false" flipV="false">
            <a:off x="1016000" y="3556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3. 初级生产 vs 次级生产</a:t>
            </a:r>
            <a:endParaRPr lang="en-US" sz="1100"/>
          </a:p>
        </p:txBody>
      </p:sp>
      <p:sp>
        <p:nvSpPr>
          <p:cNvPr name="AutoShape 9" id="9"/>
          <p:cNvSpPr/>
          <p:nvPr/>
        </p:nvSpPr>
        <p:spPr>
          <a:xfrm rot="0" flipH="false" flipV="false">
            <a:off x="1016000" y="4064000"/>
            <a:ext cx="4826000" cy="1143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初级生产</a:t>
            </a:r>
            <a:r>
              <a:rPr lang="en-US" b="false" i="false" strike="noStrike" u="none" sz="1200">
                <a:solidFill>
                  <a:srgbClr val="3C3C3C"/>
                </a:solidFill>
                <a:latin typeface="Noto Serif SC"/>
                <a:ea typeface="Noto Serif SC"/>
                <a:cs typeface="Noto Serif SC"/>
                <a:sym typeface="Noto Serif SC"/>
              </a:rPr>
              <a:t>：自养生物（主要是绿色植物）通过光合作用固定太阳能、制造有机物的过程</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次级生产</a:t>
            </a:r>
            <a:r>
              <a:rPr lang="en-US" b="false" i="false" strike="noStrike" u="none" sz="1200">
                <a:solidFill>
                  <a:srgbClr val="3C3C3C"/>
                </a:solidFill>
                <a:latin typeface="Noto Serif SC"/>
                <a:ea typeface="Noto Serif SC"/>
                <a:cs typeface="Noto Serif SC"/>
                <a:sym typeface="Noto Serif SC"/>
              </a:rPr>
              <a:t>：消费者和分解者利用初级生产物进行同化、生长、繁殖的过程</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区别</a:t>
            </a:r>
            <a:r>
              <a:rPr lang="en-US" b="false" i="false" strike="noStrike" u="none" sz="1200">
                <a:solidFill>
                  <a:srgbClr val="3C3C3C"/>
                </a:solidFill>
                <a:latin typeface="Noto Serif SC"/>
                <a:ea typeface="Noto Serif SC"/>
                <a:cs typeface="Noto Serif SC"/>
                <a:sym typeface="Noto Serif SC"/>
              </a:rPr>
              <a:t>：初级生产是植物的生产，次级生产是动物和微生物的生产</a:t>
            </a:r>
          </a:p>
        </p:txBody>
      </p:sp>
      <p:sp>
        <p:nvSpPr>
          <p:cNvPr name="AutoShape 10" id="10"/>
          <p:cNvSpPr/>
          <p:nvPr/>
        </p:nvSpPr>
        <p:spPr>
          <a:xfrm rot="0" flipH="false" flipV="false">
            <a:off x="6350000" y="3556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4. 生物富集 vs 生物放大</a:t>
            </a:r>
            <a:endParaRPr lang="en-US" sz="1100"/>
          </a:p>
        </p:txBody>
      </p:sp>
      <p:sp>
        <p:nvSpPr>
          <p:cNvPr name="AutoShape 11" id="11"/>
          <p:cNvSpPr/>
          <p:nvPr/>
        </p:nvSpPr>
        <p:spPr>
          <a:xfrm rot="0" flipH="false" flipV="false">
            <a:off x="6350000" y="4064000"/>
            <a:ext cx="4826000" cy="1143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true" i="false" strike="noStrike" u="none" sz="1200">
                <a:solidFill>
                  <a:srgbClr val="3C3C3C"/>
                </a:solidFill>
                <a:latin typeface="Noto Serif SC"/>
                <a:ea typeface="Noto Serif SC"/>
                <a:cs typeface="Noto Serif SC"/>
                <a:sym typeface="Noto Serif SC"/>
              </a:rPr>
              <a:t>生物富集</a:t>
            </a:r>
            <a:r>
              <a:rPr lang="en-US" b="false" i="false" strike="noStrike" u="none" sz="1200">
                <a:solidFill>
                  <a:srgbClr val="3C3C3C"/>
                </a:solidFill>
                <a:latin typeface="Noto Serif SC"/>
                <a:ea typeface="Noto Serif SC"/>
                <a:cs typeface="Noto Serif SC"/>
                <a:sym typeface="Noto Serif SC"/>
              </a:rPr>
              <a:t>：生物体内某种元素或难分解化合物的浓度超过环境中浓度的现象</a:t>
            </a:r>
            <a:endParaRPr lang="en-US" sz="1100"/>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生物放大</a:t>
            </a:r>
            <a:r>
              <a:rPr lang="en-US" b="false" i="false" strike="noStrike" u="none" sz="1200">
                <a:solidFill>
                  <a:srgbClr val="3C3C3C"/>
                </a:solidFill>
                <a:latin typeface="Noto Serif SC"/>
                <a:ea typeface="Noto Serif SC"/>
                <a:cs typeface="Noto Serif SC"/>
                <a:sym typeface="Noto Serif SC"/>
              </a:rPr>
              <a:t>：有毒物质沿食物链逐级提高，高营养级生物体内浓度更高</a:t>
            </a:r>
          </a:p>
          <a:p>
            <a:pPr algn="l" marL="0" indent="0">
              <a:lnSpc>
                <a:spcPct val="133333"/>
              </a:lnSpc>
            </a:pPr>
            <a:r>
              <a:rPr lang="en-US" b="true" i="false" strike="noStrike" u="none" sz="1200">
                <a:solidFill>
                  <a:srgbClr val="3C3C3C"/>
                </a:solidFill>
                <a:latin typeface="Noto Serif SC"/>
                <a:ea typeface="Noto Serif SC"/>
                <a:cs typeface="Noto Serif SC"/>
                <a:sym typeface="Noto Serif SC"/>
              </a:rPr>
              <a:t>区别</a:t>
            </a:r>
            <a:r>
              <a:rPr lang="en-US" b="false" i="false" strike="noStrike" u="none" sz="1200">
                <a:solidFill>
                  <a:srgbClr val="3C3C3C"/>
                </a:solidFill>
                <a:latin typeface="Noto Serif SC"/>
                <a:ea typeface="Noto Serif SC"/>
                <a:cs typeface="Noto Serif SC"/>
                <a:sym typeface="Noto Serif SC"/>
              </a:rPr>
              <a:t>：富集是单生物体内 vs 环境；放大是沿食物链营养级逐级升高</a:t>
            </a:r>
          </a:p>
        </p:txBody>
      </p:sp>
      <p:cxnSp>
        <p:nvCxnSpPr>
          <p:cNvPr name="Connector 12" id="12"/>
          <p:cNvCxnSpPr/>
          <p:nvPr/>
        </p:nvCxnSpPr>
        <p:spPr>
          <a:xfrm rot="-4297" flipH="false" flipV="false">
            <a:off x="1016004" y="5454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3" id="13"/>
          <p:cNvSpPr/>
          <p:nvPr/>
        </p:nvSpPr>
        <p:spPr>
          <a:xfrm rot="0" flipH="false" flipV="false">
            <a:off x="1016000" y="5715000"/>
            <a:ext cx="10160000" cy="762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33333"/>
              </a:lnSpc>
              <a:defRPr/>
            </a:pPr>
            <a:r>
              <a:rPr lang="en-US" b="true" i="false" strike="noStrike" u="none" sz="1300">
                <a:solidFill>
                  <a:srgbClr val="0D2825"/>
                </a:solidFill>
                <a:latin typeface="Noto Serif SC"/>
                <a:ea typeface="Noto Serif SC"/>
                <a:cs typeface="Noto Serif SC"/>
                <a:sym typeface="Noto Serif SC"/>
              </a:rPr>
              <a:t>备考建议</a:t>
            </a:r>
            <a:r>
              <a:rPr lang="en-US" b="false" i="false" strike="noStrike" u="none" sz="1300">
                <a:solidFill>
                  <a:srgbClr val="0D2825"/>
                </a:solidFill>
                <a:latin typeface="Noto Serif SC"/>
                <a:ea typeface="Noto Serif SC"/>
                <a:cs typeface="Noto Serif SC"/>
                <a:sym typeface="Noto Serif SC"/>
              </a:rPr>
              <a:t>：对比记忆法是区分易混淆概念的最佳方法</a:t>
            </a:r>
            <a:endParaRPr lang="en-US" sz="1100"/>
          </a:p>
          <a:p>
            <a:pPr algn="ctr" marL="0" indent="0">
              <a:lnSpc>
                <a:spcPct val="133333"/>
              </a:lnSpc>
            </a:pPr>
            <a:r>
              <a:rPr lang="en-US" b="false" i="false" strike="noStrike" u="none" sz="1300">
                <a:solidFill>
                  <a:srgbClr val="0D2825"/>
                </a:solidFill>
                <a:latin typeface="Noto Serif SC"/>
                <a:ea typeface="Noto Serif SC"/>
                <a:cs typeface="Noto Serif SC"/>
                <a:sym typeface="Noto Serif SC"/>
              </a:rPr>
              <a:t>复习时把相似概念放在一起对比，找出它们的核心区别</a:t>
            </a:r>
          </a:p>
        </p:txBody>
      </p:sp>
      <p:pic>
        <p:nvPicPr>
          <p:cNvPr name="Picture 14" id="14"/>
          <p:cNvPicPr>
            <a:picLocks noChangeAspect="true"/>
          </p:cNvPicPr>
          <p:nvPr/>
        </p:nvPicPr>
        <p:blipFill>
          <a:blip r:embed="rId3"/>
          <a:stretch>
            <a:fillRect/>
          </a:stretch>
        </p:blipFill>
        <p:spPr>
          <a:xfrm>
            <a:off x="10668000" y="6190112"/>
            <a:ext cx="1524000" cy="667888"/>
          </a:xfrm>
          <a:prstGeom prst="rect">
            <a:avLst/>
          </a:prstGeom>
        </p:spPr>
      </p:pic>
    </p:spTree>
  </p:cSld>
  <p:clrMapOvr>
    <a:masterClrMapping/>
  </p:clrMapOvr>
</p:sld>
</file>

<file path=ppt/slides/slide3.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524000"/>
            <a:ext cx="254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8B896">
                    <a:alpha val="80000"/>
                  </a:srgbClr>
                </a:solidFill>
                <a:latin typeface="Noto Serif SC"/>
                <a:ea typeface="Noto Serif SC"/>
                <a:cs typeface="Noto Serif SC"/>
                <a:sym typeface="Noto Serif SC"/>
              </a:rPr>
              <a:t>CHAPTER 01</a:t>
            </a:r>
            <a:endParaRPr lang="en-US" sz="1100"/>
          </a:p>
        </p:txBody>
      </p:sp>
      <p:sp>
        <p:nvSpPr>
          <p:cNvPr name="AutoShape 3" id="3"/>
          <p:cNvSpPr/>
          <p:nvPr/>
        </p:nvSpPr>
        <p:spPr>
          <a:xfrm rot="0" flipH="false" flipV="false">
            <a:off x="1016000" y="2286000"/>
            <a:ext cx="1016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400">
                <a:solidFill>
                  <a:srgbClr val="F9F7F3"/>
                </a:solidFill>
                <a:latin typeface="Noto Serif SC"/>
                <a:ea typeface="Noto Serif SC"/>
                <a:cs typeface="Noto Serif SC"/>
                <a:sym typeface="Noto Serif SC"/>
              </a:rPr>
              <a:t>绪论：什么是生态学？</a:t>
            </a:r>
            <a:endParaRPr lang="en-US" sz="1100"/>
          </a:p>
        </p:txBody>
      </p:sp>
      <p:cxnSp>
        <p:nvCxnSpPr>
          <p:cNvPr name="Connector 4" id="4"/>
          <p:cNvCxnSpPr/>
          <p:nvPr/>
        </p:nvCxnSpPr>
        <p:spPr>
          <a:xfrm rot="-42969" flipH="false" flipV="false">
            <a:off x="1016040" y="3549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5" id="5"/>
          <p:cNvSpPr/>
          <p:nvPr/>
        </p:nvSpPr>
        <p:spPr>
          <a:xfrm rot="0" flipH="false" flipV="false">
            <a:off x="1016000" y="4064000"/>
            <a:ext cx="889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800">
                <a:solidFill>
                  <a:srgbClr val="F9F7F3">
                    <a:alpha val="85098"/>
                  </a:srgbClr>
                </a:solidFill>
                <a:latin typeface="Noto Serif SC"/>
                <a:ea typeface="Noto Serif SC"/>
                <a:cs typeface="Noto Serif SC"/>
                <a:sym typeface="Noto Serif SC"/>
              </a:rPr>
              <a:t>生态学为什么能成为一门独立的学科？它研究的边界在哪里？</a:t>
            </a:r>
            <a:endParaRPr lang="en-US" sz="1100"/>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从一个生物个体到整个生物圈，生态学关注哪些核心问题？</a:t>
            </a:r>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生态学的定义：研究生物与环境相互关系的科学</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905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经典定义（海克尔，1866）</a:t>
            </a:r>
            <a:endParaRPr lang="en-US" sz="1100"/>
          </a:p>
        </p:txBody>
      </p:sp>
      <p:sp>
        <p:nvSpPr>
          <p:cNvPr name="AutoShape 5" id="5"/>
          <p:cNvSpPr/>
          <p:nvPr/>
        </p:nvSpPr>
        <p:spPr>
          <a:xfrm rot="0" flipH="false" flipV="false">
            <a:off x="1016000" y="2540000"/>
            <a:ext cx="4826000" cy="1524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500">
                <a:solidFill>
                  <a:srgbClr val="3C3C3C"/>
                </a:solidFill>
                <a:latin typeface="Noto Serif SC"/>
                <a:ea typeface="Noto Serif SC"/>
                <a:cs typeface="Noto Serif SC"/>
                <a:sym typeface="Noto Serif SC"/>
              </a:rPr>
              <a:t>生态学是研究有机体与其周围环境（包括非生物环境和生物环境）相互关系的科学。</a:t>
            </a:r>
            <a:endParaRPr lang="en-US" sz="1100"/>
          </a:p>
          <a:p>
            <a:pPr algn="l" marL="0" indent="0">
              <a:lnSpc>
                <a:spcPct val="150000"/>
              </a:lnSpc>
            </a:pPr>
            <a:r>
              <a:rPr lang="en-US" b="false" i="false" strike="noStrike" u="none" sz="1500">
                <a:solidFill>
                  <a:srgbClr val="3C3C3C"/>
                </a:solidFill>
                <a:latin typeface="Noto Serif SC"/>
                <a:ea typeface="Noto Serif SC"/>
                <a:cs typeface="Noto Serif SC"/>
                <a:sym typeface="Noto Serif SC"/>
              </a:rPr>
              <a:t>— 德国动物学家 海克尔（Ernst Haeckel）</a:t>
            </a:r>
          </a:p>
        </p:txBody>
      </p:sp>
      <p:sp>
        <p:nvSpPr>
          <p:cNvPr name="AutoShape 6" id="6"/>
          <p:cNvSpPr/>
          <p:nvPr/>
        </p:nvSpPr>
        <p:spPr>
          <a:xfrm rot="0" flipH="false" flipV="false">
            <a:off x="6350000" y="1905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现代内涵</a:t>
            </a:r>
            <a:endParaRPr lang="en-US" sz="1100"/>
          </a:p>
        </p:txBody>
      </p:sp>
      <p:sp>
        <p:nvSpPr>
          <p:cNvPr name="AutoShape 7" id="7"/>
          <p:cNvSpPr/>
          <p:nvPr/>
        </p:nvSpPr>
        <p:spPr>
          <a:xfrm rot="0" flipH="false" flipV="false">
            <a:off x="6350000" y="2540000"/>
            <a:ext cx="4826000" cy="2286000"/>
          </a:xfrm>
          <a:prstGeom prst="rect">
            <a:avLst/>
          </a:prstGeom>
          <a:noFill/>
          <a:ln w="12700" cmpd="sng" cap="flat">
            <a:noFill/>
            <a:prstDash val="solid"/>
            <a:round/>
          </a:ln>
        </p:spPr>
        <p:txBody>
          <a:bodyPr anchor="ctr" rtlCol="false" anchorCtr="false" vert="horz" wrap="square" lIns="0" rIns="0" tIns="0" bIns="0"/>
          <a:lstStyle/>
          <a:p>
            <a:pPr algn="l" indent="-190500" marL="190500">
              <a:lnSpc>
                <a:spcPct val="150000"/>
              </a:lnSpc>
              <a:buClr>
                <a:srgbClr val="3C3C3C"/>
              </a:buClr>
              <a:buChar char="•"/>
              <a:defRPr/>
            </a:pPr>
            <a:r>
              <a:rPr lang="en-US" b="false" i="false" strike="noStrike" u="none" sz="1500">
                <a:solidFill>
                  <a:srgbClr val="3C3C3C"/>
                </a:solidFill>
                <a:latin typeface="Noto Serif SC"/>
                <a:ea typeface="Noto Serif SC"/>
                <a:cs typeface="Noto Serif SC"/>
                <a:sym typeface="Noto Serif SC"/>
              </a:rPr>
              <a:t>研究生物及人类生存条件</a:t>
            </a:r>
            <a:endParaRPr lang="en-US" sz="1100"/>
          </a:p>
          <a:p>
            <a:pPr algn="l" indent="-190500" marL="190500">
              <a:lnSpc>
                <a:spcPct val="150000"/>
              </a:lnSpc>
              <a:buClr>
                <a:srgbClr val="3C3C3C"/>
              </a:buClr>
              <a:buChar char="•"/>
            </a:pPr>
            <a:r>
              <a:rPr lang="en-US" b="false" i="false" strike="noStrike" u="none" sz="1500">
                <a:solidFill>
                  <a:srgbClr val="3C3C3C"/>
                </a:solidFill>
                <a:latin typeface="Noto Serif SC"/>
                <a:ea typeface="Noto Serif SC"/>
                <a:cs typeface="Noto Serif SC"/>
                <a:sym typeface="Noto Serif SC"/>
              </a:rPr>
              <a:t>研究生物及其群体与环境相互作用的过程</a:t>
            </a:r>
          </a:p>
          <a:p>
            <a:pPr algn="l" indent="-190500" marL="190500">
              <a:lnSpc>
                <a:spcPct val="150000"/>
              </a:lnSpc>
              <a:buClr>
                <a:srgbClr val="3C3C3C"/>
              </a:buClr>
              <a:buChar char="•"/>
            </a:pPr>
            <a:r>
              <a:rPr lang="en-US" b="false" i="false" strike="noStrike" u="none" sz="1500">
                <a:solidFill>
                  <a:srgbClr val="3C3C3C"/>
                </a:solidFill>
                <a:latin typeface="Noto Serif SC"/>
                <a:ea typeface="Noto Serif SC"/>
                <a:cs typeface="Noto Serif SC"/>
                <a:sym typeface="Noto Serif SC"/>
              </a:rPr>
              <a:t>揭示其中的规律与机制</a:t>
            </a:r>
          </a:p>
          <a:p>
            <a:pPr algn="l" indent="-190500" marL="190500">
              <a:lnSpc>
                <a:spcPct val="150000"/>
              </a:lnSpc>
              <a:buClr>
                <a:srgbClr val="3C3C3C"/>
              </a:buClr>
              <a:buChar char="•"/>
            </a:pPr>
            <a:r>
              <a:rPr lang="en-US" b="false" i="false" strike="noStrike" u="none" sz="1500">
                <a:solidFill>
                  <a:srgbClr val="3C3C3C"/>
                </a:solidFill>
                <a:latin typeface="Noto Serif SC"/>
                <a:ea typeface="Noto Serif SC"/>
                <a:cs typeface="Noto Serif SC"/>
                <a:sym typeface="Noto Serif SC"/>
              </a:rPr>
              <a:t>本质是「生物与环境的关系学」</a:t>
            </a:r>
          </a:p>
        </p:txBody>
      </p:sp>
      <p:cxnSp>
        <p:nvCxnSpPr>
          <p:cNvPr name="Connector 8" id="8"/>
          <p:cNvCxnSpPr/>
          <p:nvPr/>
        </p:nvCxnSpPr>
        <p:spPr>
          <a:xfrm rot="-4297" flipH="false" flipV="false">
            <a:off x="1016004" y="5454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9" id="9"/>
          <p:cNvSpPr/>
          <p:nvPr/>
        </p:nvSpPr>
        <p:spPr>
          <a:xfrm rot="0" flipH="false" flipV="false">
            <a:off x="1016000" y="5715000"/>
            <a:ext cx="10160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true" strike="noStrike" u="none" sz="1400">
                <a:solidFill>
                  <a:srgbClr val="0D2825"/>
                </a:solidFill>
                <a:latin typeface="Noto Serif SC"/>
                <a:ea typeface="Noto Serif SC"/>
                <a:cs typeface="Noto Serif SC"/>
                <a:sym typeface="Noto Serif SC"/>
              </a:rPr>
              <a:t>生态学既不是单纯的生物学，也不是单纯的环境科学，而是研究二者之间关系的交叉学科</a:t>
            </a:r>
            <a:endParaRPr lang="en-US" sz="1100"/>
          </a:p>
        </p:txBody>
      </p:sp>
    </p:spTree>
  </p:cSld>
  <p:clrMapOvr>
    <a:masterClrMapping/>
  </p:clrMapOvr>
</p:sld>
</file>

<file path=ppt/slides/slide5.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生态学的研究层次：从个体到生物圈</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762000" y="2286000"/>
            <a:ext cx="1651000" cy="1270000"/>
          </a:xfrm>
          <a:prstGeom prst="roundRect">
            <a:avLst>
              <a:gd name="adj" fmla="val 0"/>
            </a:avLst>
          </a:prstGeom>
          <a:solidFill>
            <a:srgbClr val="0D2825">
              <a:alpha val="8000"/>
            </a:srgbClr>
          </a:solidFill>
          <a:ln w="12700" cmpd="sng" cap="flat">
            <a:solidFill>
              <a:srgbClr val="0D2825">
                <a:alpha val="30000"/>
              </a:srgbClr>
            </a:solidFill>
            <a:prstDash val="solid"/>
            <a:round/>
          </a:ln>
        </p:spPr>
        <p:txBody>
          <a:bodyPr anchor="ctr" rtlCol="false" vert="horz" wrap="square" lIns="63500" rIns="63500" tIns="63500" bIns="63500"/>
          <a:lstStyle/>
          <a:p>
            <a:pPr algn="ctr">
              <a:defRPr/>
            </a:pPr>
            <a:endParaRPr/>
          </a:p>
        </p:txBody>
      </p:sp>
      <p:sp>
        <p:nvSpPr>
          <p:cNvPr name="AutoShape 5" id="5"/>
          <p:cNvSpPr/>
          <p:nvPr/>
        </p:nvSpPr>
        <p:spPr>
          <a:xfrm rot="0" flipH="false" flipV="false">
            <a:off x="762000" y="2476500"/>
            <a:ext cx="1651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1600">
                <a:solidFill>
                  <a:srgbClr val="0D2825"/>
                </a:solidFill>
                <a:latin typeface="Noto Serif SC"/>
                <a:ea typeface="Noto Serif SC"/>
                <a:cs typeface="Noto Serif SC"/>
                <a:sym typeface="Noto Serif SC"/>
              </a:rPr>
              <a:t>个体</a:t>
            </a:r>
            <a:endParaRPr lang="en-US" sz="1100"/>
          </a:p>
        </p:txBody>
      </p:sp>
      <p:sp>
        <p:nvSpPr>
          <p:cNvPr name="AutoShape 6" id="6"/>
          <p:cNvSpPr/>
          <p:nvPr/>
        </p:nvSpPr>
        <p:spPr>
          <a:xfrm rot="0" flipH="false" flipV="false">
            <a:off x="762000" y="2921000"/>
            <a:ext cx="1651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16666"/>
              </a:lnSpc>
              <a:defRPr/>
            </a:pPr>
            <a:r>
              <a:rPr lang="en-US" b="false" i="false" strike="noStrike" u="none" sz="1100">
                <a:solidFill>
                  <a:srgbClr val="505050"/>
                </a:solidFill>
                <a:latin typeface="Noto Serif SC"/>
                <a:ea typeface="Noto Serif SC"/>
                <a:cs typeface="Noto Serif SC"/>
                <a:sym typeface="Noto Serif SC"/>
              </a:rPr>
              <a:t>有机体对环境的适应</a:t>
            </a:r>
            <a:endParaRPr lang="en-US" sz="1100"/>
          </a:p>
        </p:txBody>
      </p:sp>
      <p:sp>
        <p:nvSpPr>
          <p:cNvPr name="AutoShape 7" id="7"/>
          <p:cNvSpPr/>
          <p:nvPr/>
        </p:nvSpPr>
        <p:spPr>
          <a:xfrm rot="0" flipH="false" flipV="false">
            <a:off x="2667000" y="2286000"/>
            <a:ext cx="1651000" cy="1270000"/>
          </a:xfrm>
          <a:prstGeom prst="roundRect">
            <a:avLst>
              <a:gd name="adj" fmla="val 0"/>
            </a:avLst>
          </a:prstGeom>
          <a:solidFill>
            <a:srgbClr val="0D2825">
              <a:alpha val="12000"/>
            </a:srgbClr>
          </a:solidFill>
          <a:ln w="12700" cmpd="sng" cap="flat">
            <a:solidFill>
              <a:srgbClr val="0D2825">
                <a:alpha val="30000"/>
              </a:srgbClr>
            </a:solidFill>
            <a:prstDash val="solid"/>
            <a:round/>
          </a:ln>
        </p:spPr>
        <p:txBody>
          <a:bodyPr anchor="ctr" rtlCol="false" vert="horz" wrap="square" lIns="63500" rIns="63500" tIns="63500" bIns="63500"/>
          <a:lstStyle/>
          <a:p>
            <a:pPr algn="ctr">
              <a:defRPr/>
            </a:pPr>
            <a:endParaRPr/>
          </a:p>
        </p:txBody>
      </p:sp>
      <p:sp>
        <p:nvSpPr>
          <p:cNvPr name="AutoShape 8" id="8"/>
          <p:cNvSpPr/>
          <p:nvPr/>
        </p:nvSpPr>
        <p:spPr>
          <a:xfrm rot="0" flipH="false" flipV="false">
            <a:off x="2667000" y="2476500"/>
            <a:ext cx="1651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1600">
                <a:solidFill>
                  <a:srgbClr val="0D2825"/>
                </a:solidFill>
                <a:latin typeface="Noto Serif SC"/>
                <a:ea typeface="Noto Serif SC"/>
                <a:cs typeface="Noto Serif SC"/>
                <a:sym typeface="Noto Serif SC"/>
              </a:rPr>
              <a:t>种群</a:t>
            </a:r>
            <a:endParaRPr lang="en-US" sz="1100"/>
          </a:p>
        </p:txBody>
      </p:sp>
      <p:sp>
        <p:nvSpPr>
          <p:cNvPr name="AutoShape 9" id="9"/>
          <p:cNvSpPr/>
          <p:nvPr/>
        </p:nvSpPr>
        <p:spPr>
          <a:xfrm rot="0" flipH="false" flipV="false">
            <a:off x="2667000" y="2921000"/>
            <a:ext cx="1651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16666"/>
              </a:lnSpc>
              <a:defRPr/>
            </a:pPr>
            <a:r>
              <a:rPr lang="en-US" b="false" i="false" strike="noStrike" u="none" sz="1100">
                <a:solidFill>
                  <a:srgbClr val="505050"/>
                </a:solidFill>
                <a:latin typeface="Noto Serif SC"/>
                <a:ea typeface="Noto Serif SC"/>
                <a:cs typeface="Noto Serif SC"/>
                <a:sym typeface="Noto Serif SC"/>
              </a:rPr>
              <a:t>同种个体的集合数量动态</a:t>
            </a:r>
            <a:endParaRPr lang="en-US" sz="1100"/>
          </a:p>
        </p:txBody>
      </p:sp>
      <p:sp>
        <p:nvSpPr>
          <p:cNvPr name="AutoShape 10" id="10"/>
          <p:cNvSpPr/>
          <p:nvPr/>
        </p:nvSpPr>
        <p:spPr>
          <a:xfrm rot="0" flipH="false" flipV="false">
            <a:off x="4572000" y="2286000"/>
            <a:ext cx="1651000" cy="1270000"/>
          </a:xfrm>
          <a:prstGeom prst="roundRect">
            <a:avLst>
              <a:gd name="adj" fmla="val 0"/>
            </a:avLst>
          </a:prstGeom>
          <a:solidFill>
            <a:srgbClr val="0D2825">
              <a:alpha val="16000"/>
            </a:srgbClr>
          </a:solidFill>
          <a:ln w="12700" cmpd="sng" cap="flat">
            <a:solidFill>
              <a:srgbClr val="0D2825">
                <a:alpha val="30000"/>
              </a:srgbClr>
            </a:solidFill>
            <a:prstDash val="solid"/>
            <a:round/>
          </a:ln>
        </p:spPr>
        <p:txBody>
          <a:bodyPr anchor="ctr" rtlCol="false" vert="horz" wrap="square" lIns="63500" rIns="63500" tIns="63500" bIns="63500"/>
          <a:lstStyle/>
          <a:p>
            <a:pPr algn="ctr">
              <a:defRPr/>
            </a:pPr>
            <a:endParaRPr/>
          </a:p>
        </p:txBody>
      </p:sp>
      <p:sp>
        <p:nvSpPr>
          <p:cNvPr name="AutoShape 11" id="11"/>
          <p:cNvSpPr/>
          <p:nvPr/>
        </p:nvSpPr>
        <p:spPr>
          <a:xfrm rot="0" flipH="false" flipV="false">
            <a:off x="4572000" y="2476500"/>
            <a:ext cx="1651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1600">
                <a:solidFill>
                  <a:srgbClr val="0D2825"/>
                </a:solidFill>
                <a:latin typeface="Noto Serif SC"/>
                <a:ea typeface="Noto Serif SC"/>
                <a:cs typeface="Noto Serif SC"/>
                <a:sym typeface="Noto Serif SC"/>
              </a:rPr>
              <a:t>群落</a:t>
            </a:r>
            <a:endParaRPr lang="en-US" sz="1100"/>
          </a:p>
        </p:txBody>
      </p:sp>
      <p:sp>
        <p:nvSpPr>
          <p:cNvPr name="AutoShape 12" id="12"/>
          <p:cNvSpPr/>
          <p:nvPr/>
        </p:nvSpPr>
        <p:spPr>
          <a:xfrm rot="0" flipH="false" flipV="false">
            <a:off x="4572000" y="2921000"/>
            <a:ext cx="1651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16666"/>
              </a:lnSpc>
              <a:defRPr/>
            </a:pPr>
            <a:r>
              <a:rPr lang="en-US" b="false" i="false" strike="noStrike" u="none" sz="1100">
                <a:solidFill>
                  <a:srgbClr val="505050"/>
                </a:solidFill>
                <a:latin typeface="Noto Serif SC"/>
                <a:ea typeface="Noto Serif SC"/>
                <a:cs typeface="Noto Serif SC"/>
                <a:sym typeface="Noto Serif SC"/>
              </a:rPr>
              <a:t>所有物种的集合相互作用</a:t>
            </a:r>
            <a:endParaRPr lang="en-US" sz="1100"/>
          </a:p>
        </p:txBody>
      </p:sp>
      <p:sp>
        <p:nvSpPr>
          <p:cNvPr name="AutoShape 13" id="13"/>
          <p:cNvSpPr/>
          <p:nvPr/>
        </p:nvSpPr>
        <p:spPr>
          <a:xfrm rot="0" flipH="false" flipV="false">
            <a:off x="6477000" y="2286000"/>
            <a:ext cx="1651000" cy="1270000"/>
          </a:xfrm>
          <a:prstGeom prst="roundRect">
            <a:avLst>
              <a:gd name="adj" fmla="val 0"/>
            </a:avLst>
          </a:prstGeom>
          <a:solidFill>
            <a:srgbClr val="0D2825">
              <a:alpha val="20000"/>
            </a:srgbClr>
          </a:solidFill>
          <a:ln w="12700" cmpd="sng" cap="flat">
            <a:solidFill>
              <a:srgbClr val="0D2825">
                <a:alpha val="30000"/>
              </a:srgbClr>
            </a:solidFill>
            <a:prstDash val="solid"/>
            <a:round/>
          </a:ln>
        </p:spPr>
        <p:txBody>
          <a:bodyPr anchor="ctr" rtlCol="false" vert="horz" wrap="square" lIns="63500" rIns="63500" tIns="63500" bIns="63500"/>
          <a:lstStyle/>
          <a:p>
            <a:pPr algn="ctr">
              <a:defRPr/>
            </a:pPr>
            <a:endParaRPr/>
          </a:p>
        </p:txBody>
      </p:sp>
      <p:sp>
        <p:nvSpPr>
          <p:cNvPr name="AutoShape 14" id="14"/>
          <p:cNvSpPr/>
          <p:nvPr/>
        </p:nvSpPr>
        <p:spPr>
          <a:xfrm rot="0" flipH="false" flipV="false">
            <a:off x="6477000" y="2476500"/>
            <a:ext cx="1651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1600">
                <a:solidFill>
                  <a:srgbClr val="0D2825"/>
                </a:solidFill>
                <a:latin typeface="Noto Serif SC"/>
                <a:ea typeface="Noto Serif SC"/>
                <a:cs typeface="Noto Serif SC"/>
                <a:sym typeface="Noto Serif SC"/>
              </a:rPr>
              <a:t>生态系统</a:t>
            </a:r>
            <a:endParaRPr lang="en-US" sz="1100"/>
          </a:p>
        </p:txBody>
      </p:sp>
      <p:sp>
        <p:nvSpPr>
          <p:cNvPr name="AutoShape 15" id="15"/>
          <p:cNvSpPr/>
          <p:nvPr/>
        </p:nvSpPr>
        <p:spPr>
          <a:xfrm rot="0" flipH="false" flipV="false">
            <a:off x="6477000" y="2921000"/>
            <a:ext cx="1651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16666"/>
              </a:lnSpc>
              <a:defRPr/>
            </a:pPr>
            <a:r>
              <a:rPr lang="en-US" b="false" i="false" strike="noStrike" u="none" sz="1100">
                <a:solidFill>
                  <a:srgbClr val="505050"/>
                </a:solidFill>
                <a:latin typeface="Noto Serif SC"/>
                <a:ea typeface="Noto Serif SC"/>
                <a:cs typeface="Noto Serif SC"/>
                <a:sym typeface="Noto Serif SC"/>
              </a:rPr>
              <a:t>生物+环境的功能整体</a:t>
            </a:r>
            <a:endParaRPr lang="en-US" sz="1100"/>
          </a:p>
        </p:txBody>
      </p:sp>
      <p:sp>
        <p:nvSpPr>
          <p:cNvPr name="AutoShape 16" id="16"/>
          <p:cNvSpPr/>
          <p:nvPr/>
        </p:nvSpPr>
        <p:spPr>
          <a:xfrm rot="0" flipH="false" flipV="false">
            <a:off x="8382000" y="2286000"/>
            <a:ext cx="1651000" cy="1270000"/>
          </a:xfrm>
          <a:prstGeom prst="roundRect">
            <a:avLst>
              <a:gd name="adj" fmla="val 0"/>
            </a:avLst>
          </a:prstGeom>
          <a:solidFill>
            <a:srgbClr val="0D2825">
              <a:alpha val="25000"/>
            </a:srgbClr>
          </a:solidFill>
          <a:ln w="12700" cmpd="sng" cap="flat">
            <a:solidFill>
              <a:srgbClr val="0D2825">
                <a:alpha val="30000"/>
              </a:srgbClr>
            </a:solidFill>
            <a:prstDash val="solid"/>
            <a:round/>
          </a:ln>
        </p:spPr>
        <p:txBody>
          <a:bodyPr anchor="ctr" rtlCol="false" vert="horz" wrap="square" lIns="63500" rIns="63500" tIns="63500" bIns="63500"/>
          <a:lstStyle/>
          <a:p>
            <a:pPr algn="ctr">
              <a:defRPr/>
            </a:pPr>
            <a:endParaRPr/>
          </a:p>
        </p:txBody>
      </p:sp>
      <p:sp>
        <p:nvSpPr>
          <p:cNvPr name="AutoShape 17" id="17"/>
          <p:cNvSpPr/>
          <p:nvPr/>
        </p:nvSpPr>
        <p:spPr>
          <a:xfrm rot="0" flipH="false" flipV="false">
            <a:off x="8382000" y="2476500"/>
            <a:ext cx="1651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1600">
                <a:solidFill>
                  <a:srgbClr val="0D2825"/>
                </a:solidFill>
                <a:latin typeface="Noto Serif SC"/>
                <a:ea typeface="Noto Serif SC"/>
                <a:cs typeface="Noto Serif SC"/>
                <a:sym typeface="Noto Serif SC"/>
              </a:rPr>
              <a:t>景观</a:t>
            </a:r>
            <a:endParaRPr lang="en-US" sz="1100"/>
          </a:p>
        </p:txBody>
      </p:sp>
      <p:sp>
        <p:nvSpPr>
          <p:cNvPr name="AutoShape 18" id="18"/>
          <p:cNvSpPr/>
          <p:nvPr/>
        </p:nvSpPr>
        <p:spPr>
          <a:xfrm rot="0" flipH="false" flipV="false">
            <a:off x="8382000" y="2921000"/>
            <a:ext cx="1651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16666"/>
              </a:lnSpc>
              <a:defRPr/>
            </a:pPr>
            <a:r>
              <a:rPr lang="en-US" b="false" i="false" strike="noStrike" u="none" sz="1100">
                <a:solidFill>
                  <a:srgbClr val="505050"/>
                </a:solidFill>
                <a:latin typeface="Noto Serif SC"/>
                <a:ea typeface="Noto Serif SC"/>
                <a:cs typeface="Noto Serif SC"/>
                <a:sym typeface="Noto Serif SC"/>
              </a:rPr>
              <a:t>多个生态系统的空间组合</a:t>
            </a:r>
            <a:endParaRPr lang="en-US" sz="1100"/>
          </a:p>
        </p:txBody>
      </p:sp>
      <p:sp>
        <p:nvSpPr>
          <p:cNvPr name="AutoShape 19" id="19"/>
          <p:cNvSpPr/>
          <p:nvPr/>
        </p:nvSpPr>
        <p:spPr>
          <a:xfrm rot="0" flipH="false" flipV="false">
            <a:off x="10160000" y="2286000"/>
            <a:ext cx="1524000" cy="1270000"/>
          </a:xfrm>
          <a:prstGeom prst="roundRect">
            <a:avLst>
              <a:gd name="adj" fmla="val 0"/>
            </a:avLst>
          </a:prstGeom>
          <a:solidFill>
            <a:srgbClr val="0D2825">
              <a:alpha val="100000"/>
            </a:srgbClr>
          </a:solidFill>
          <a:ln w="12700" cmpd="sng" cap="flat">
            <a:solidFill>
              <a:srgbClr val="0D2825">
                <a:alpha val="100000"/>
              </a:srgbClr>
            </a:solidFill>
            <a:prstDash val="solid"/>
            <a:round/>
          </a:ln>
        </p:spPr>
        <p:txBody>
          <a:bodyPr anchor="ctr" rtlCol="false" vert="horz" wrap="square" lIns="63500" rIns="63500" tIns="63500" bIns="63500"/>
          <a:lstStyle/>
          <a:p>
            <a:pPr algn="ctr">
              <a:defRPr/>
            </a:pPr>
            <a:endParaRPr/>
          </a:p>
        </p:txBody>
      </p:sp>
      <p:sp>
        <p:nvSpPr>
          <p:cNvPr name="AutoShape 20" id="20"/>
          <p:cNvSpPr/>
          <p:nvPr/>
        </p:nvSpPr>
        <p:spPr>
          <a:xfrm rot="0" flipH="false" flipV="false">
            <a:off x="10160000" y="2476500"/>
            <a:ext cx="1524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true" i="false" strike="noStrike" u="none" sz="1600">
                <a:solidFill>
                  <a:srgbClr val="F9F7F3"/>
                </a:solidFill>
                <a:latin typeface="Noto Serif SC"/>
                <a:ea typeface="Noto Serif SC"/>
                <a:cs typeface="Noto Serif SC"/>
                <a:sym typeface="Noto Serif SC"/>
              </a:rPr>
              <a:t>生物圈</a:t>
            </a:r>
            <a:endParaRPr lang="en-US" sz="1100"/>
          </a:p>
        </p:txBody>
      </p:sp>
      <p:sp>
        <p:nvSpPr>
          <p:cNvPr name="AutoShape 21" id="21"/>
          <p:cNvSpPr/>
          <p:nvPr/>
        </p:nvSpPr>
        <p:spPr>
          <a:xfrm rot="0" flipH="false" flipV="false">
            <a:off x="10160000" y="2921000"/>
            <a:ext cx="1524000" cy="508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16666"/>
              </a:lnSpc>
              <a:defRPr/>
            </a:pPr>
            <a:r>
              <a:rPr lang="en-US" b="false" i="false" strike="noStrike" u="none" sz="1100">
                <a:solidFill>
                  <a:srgbClr val="F9F7F3">
                    <a:alpha val="90196"/>
                  </a:srgbClr>
                </a:solidFill>
                <a:latin typeface="Noto Serif SC"/>
                <a:ea typeface="Noto Serif SC"/>
                <a:cs typeface="Noto Serif SC"/>
                <a:sym typeface="Noto Serif SC"/>
              </a:rPr>
              <a:t>地球上所有生命的总和</a:t>
            </a:r>
            <a:endParaRPr lang="en-US" sz="1100"/>
          </a:p>
        </p:txBody>
      </p:sp>
      <p:sp>
        <p:nvSpPr>
          <p:cNvPr name="AutoShape 22" id="22"/>
          <p:cNvSpPr/>
          <p:nvPr/>
        </p:nvSpPr>
        <p:spPr>
          <a:xfrm rot="0" flipH="false" flipV="false">
            <a:off x="1016000" y="4318000"/>
            <a:ext cx="10160000" cy="1524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true" i="false" strike="noStrike" u="none" sz="1400">
                <a:solidFill>
                  <a:srgbClr val="3C3C3C"/>
                </a:solidFill>
                <a:latin typeface="Noto Serif SC"/>
                <a:ea typeface="Noto Serif SC"/>
                <a:cs typeface="Noto Serif SC"/>
                <a:sym typeface="Noto Serif SC"/>
              </a:rPr>
              <a:t>等级组织原理</a:t>
            </a:r>
            <a:r>
              <a:rPr lang="en-US" b="false" i="false" strike="noStrike" u="none" sz="1400">
                <a:solidFill>
                  <a:srgbClr val="3C3C3C"/>
                </a:solidFill>
                <a:latin typeface="Noto Serif SC"/>
                <a:ea typeface="Noto Serif SC"/>
                <a:cs typeface="Noto Serif SC"/>
                <a:sym typeface="Noto Serif SC"/>
              </a:rPr>
              <a:t>：生态学研究的六个层次呈等级递进关系，每一层次都具有下层不具备的新性质（涌现性）。</a:t>
            </a:r>
            <a:endParaRPr lang="en-US" sz="1100"/>
          </a:p>
          <a:p>
            <a:pPr algn="l" marL="0" indent="0">
              <a:lnSpc>
                <a:spcPct val="150000"/>
              </a:lnSpc>
            </a:pPr>
            <a:r>
              <a:rPr lang="en-US" b="false" i="false" strike="noStrike" u="none" sz="1400">
                <a:solidFill>
                  <a:srgbClr val="3C3C3C"/>
                </a:solidFill>
                <a:latin typeface="Noto Serif SC"/>
                <a:ea typeface="Noto Serif SC"/>
                <a:cs typeface="Noto Serif SC"/>
                <a:sym typeface="Noto Serif SC"/>
              </a:rPr>
              <a:t>从个体到生物圈，研究尺度逐渐扩大，研究内容从适应性逐步扩展到系统功能与全球生态过程。</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D2825">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1524000"/>
            <a:ext cx="2540000" cy="508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600">
                <a:solidFill>
                  <a:srgbClr val="C8B896">
                    <a:alpha val="80000"/>
                  </a:srgbClr>
                </a:solidFill>
                <a:latin typeface="Noto Serif SC"/>
                <a:ea typeface="Noto Serif SC"/>
                <a:cs typeface="Noto Serif SC"/>
                <a:sym typeface="Noto Serif SC"/>
              </a:rPr>
              <a:t>CHAPTER 02</a:t>
            </a:r>
            <a:endParaRPr lang="en-US" sz="1100"/>
          </a:p>
        </p:txBody>
      </p:sp>
      <p:sp>
        <p:nvSpPr>
          <p:cNvPr name="AutoShape 3" id="3"/>
          <p:cNvSpPr/>
          <p:nvPr/>
        </p:nvSpPr>
        <p:spPr>
          <a:xfrm rot="0" flipH="false" flipV="false">
            <a:off x="1016000" y="2286000"/>
            <a:ext cx="10160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4400">
                <a:solidFill>
                  <a:srgbClr val="F9F7F3"/>
                </a:solidFill>
                <a:latin typeface="Noto Serif SC"/>
                <a:ea typeface="Noto Serif SC"/>
                <a:cs typeface="Noto Serif SC"/>
                <a:sym typeface="Noto Serif SC"/>
              </a:rPr>
              <a:t>生物与环境</a:t>
            </a:r>
            <a:endParaRPr lang="en-US" sz="1100"/>
          </a:p>
        </p:txBody>
      </p:sp>
      <p:cxnSp>
        <p:nvCxnSpPr>
          <p:cNvPr name="Connector 4" id="4"/>
          <p:cNvCxnSpPr/>
          <p:nvPr/>
        </p:nvCxnSpPr>
        <p:spPr>
          <a:xfrm rot="-42969" flipH="false" flipV="false">
            <a:off x="1016040" y="3549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5" id="5"/>
          <p:cNvSpPr/>
          <p:nvPr/>
        </p:nvSpPr>
        <p:spPr>
          <a:xfrm rot="0" flipH="false" flipV="false">
            <a:off x="1016000" y="4064000"/>
            <a:ext cx="8890000" cy="127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false" i="false" strike="noStrike" u="none" sz="1800">
                <a:solidFill>
                  <a:srgbClr val="F9F7F3">
                    <a:alpha val="85098"/>
                  </a:srgbClr>
                </a:solidFill>
                <a:latin typeface="Noto Serif SC"/>
                <a:ea typeface="Noto Serif SC"/>
                <a:cs typeface="Noto Serif SC"/>
                <a:sym typeface="Noto Serif SC"/>
              </a:rPr>
              <a:t>环境如何影响生物的生存与分布？</a:t>
            </a:r>
            <a:endParaRPr lang="en-US" sz="1100"/>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生物又是如何适应并反过来影响环境的？</a:t>
            </a:r>
          </a:p>
          <a:p>
            <a:pPr algn="l" marL="0" indent="0">
              <a:lnSpc>
                <a:spcPct val="150000"/>
              </a:lnSpc>
            </a:pPr>
            <a:r>
              <a:rPr lang="en-US" b="false" i="false" strike="noStrike" u="none" sz="1800">
                <a:solidFill>
                  <a:srgbClr val="F9F7F3">
                    <a:alpha val="85098"/>
                  </a:srgbClr>
                </a:solidFill>
                <a:latin typeface="Noto Serif SC"/>
                <a:ea typeface="Noto Serif SC"/>
                <a:cs typeface="Noto Serif SC"/>
                <a:sym typeface="Noto Serif SC"/>
              </a:rPr>
              <a:t>哪些环境因子起决定性作用？</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环境与生态因子：什么是生态因子？</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环境（Environment）</a:t>
            </a:r>
            <a:endParaRPr lang="en-US" sz="1100"/>
          </a:p>
        </p:txBody>
      </p:sp>
      <p:sp>
        <p:nvSpPr>
          <p:cNvPr name="AutoShape 5" id="5"/>
          <p:cNvSpPr/>
          <p:nvPr/>
        </p:nvSpPr>
        <p:spPr>
          <a:xfrm rot="0" flipH="false" flipV="false">
            <a:off x="1016000" y="2349500"/>
            <a:ext cx="4826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false" i="false" strike="noStrike" u="none" sz="1400">
                <a:solidFill>
                  <a:srgbClr val="3C3C3C"/>
                </a:solidFill>
                <a:latin typeface="Noto Serif SC"/>
                <a:ea typeface="Noto Serif SC"/>
                <a:cs typeface="Noto Serif SC"/>
                <a:sym typeface="Noto Serif SC"/>
              </a:rPr>
              <a:t>某一特定生物体或生物群体以外的空间，以及直接或间接影响该生物体或生物群体生存的一切事物的总和。</a:t>
            </a:r>
            <a:endParaRPr lang="en-US" sz="1100"/>
          </a:p>
        </p:txBody>
      </p:sp>
      <p:sp>
        <p:nvSpPr>
          <p:cNvPr name="AutoShape 6" id="6"/>
          <p:cNvSpPr/>
          <p:nvPr/>
        </p:nvSpPr>
        <p:spPr>
          <a:xfrm rot="0" flipH="false" flipV="false">
            <a:off x="6350000" y="1778000"/>
            <a:ext cx="4826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生态因子（Ecological Factor）</a:t>
            </a:r>
            <a:endParaRPr lang="en-US" sz="1100"/>
          </a:p>
        </p:txBody>
      </p:sp>
      <p:sp>
        <p:nvSpPr>
          <p:cNvPr name="AutoShape 7" id="7"/>
          <p:cNvSpPr/>
          <p:nvPr/>
        </p:nvSpPr>
        <p:spPr>
          <a:xfrm rot="0" flipH="false" flipV="false">
            <a:off x="6350000" y="2349500"/>
            <a:ext cx="4826000" cy="1016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false" i="false" strike="noStrike" u="none" sz="1400">
                <a:solidFill>
                  <a:srgbClr val="3C3C3C"/>
                </a:solidFill>
                <a:latin typeface="Noto Serif SC"/>
                <a:ea typeface="Noto Serif SC"/>
                <a:cs typeface="Noto Serif SC"/>
                <a:sym typeface="Noto Serif SC"/>
              </a:rPr>
              <a:t>环境中对生物的生长、发育、生殖、行为和分布有直接或间接影响的环境要素。</a:t>
            </a:r>
            <a:endParaRPr lang="en-US" sz="1100"/>
          </a:p>
        </p:txBody>
      </p:sp>
      <p:sp>
        <p:nvSpPr>
          <p:cNvPr name="AutoShape 8" id="8"/>
          <p:cNvSpPr/>
          <p:nvPr/>
        </p:nvSpPr>
        <p:spPr>
          <a:xfrm rot="0" flipH="false" flipV="false">
            <a:off x="1016000" y="3683000"/>
            <a:ext cx="10160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800">
                <a:solidFill>
                  <a:srgbClr val="0D2825"/>
                </a:solidFill>
                <a:latin typeface="Noto Serif SC"/>
                <a:ea typeface="Noto Serif SC"/>
                <a:cs typeface="Noto Serif SC"/>
                <a:sym typeface="Noto Serif SC"/>
              </a:rPr>
              <a:t>生态因子的分类</a:t>
            </a:r>
            <a:endParaRPr lang="en-US" sz="1100"/>
          </a:p>
        </p:txBody>
      </p:sp>
      <p:sp>
        <p:nvSpPr>
          <p:cNvPr name="AutoShape 9" id="9"/>
          <p:cNvSpPr/>
          <p:nvPr/>
        </p:nvSpPr>
        <p:spPr>
          <a:xfrm rot="0" flipH="false" flipV="false">
            <a:off x="1016000" y="4318000"/>
            <a:ext cx="4826000" cy="1524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true" i="false" strike="noStrike" u="none" sz="1400">
                <a:solidFill>
                  <a:srgbClr val="3C3C3C"/>
                </a:solidFill>
                <a:latin typeface="Noto Serif SC"/>
                <a:ea typeface="Noto Serif SC"/>
                <a:cs typeface="Noto Serif SC"/>
                <a:sym typeface="Noto Serif SC"/>
              </a:rPr>
              <a:t>非生物因子</a:t>
            </a:r>
            <a:r>
              <a:rPr lang="en-US" b="false" i="false" strike="noStrike" u="none" sz="1400">
                <a:solidFill>
                  <a:srgbClr val="3C3C3C"/>
                </a:solidFill>
                <a:latin typeface="Noto Serif SC"/>
                <a:ea typeface="Noto Serif SC"/>
                <a:cs typeface="Noto Serif SC"/>
                <a:sym typeface="Noto Serif SC"/>
              </a:rPr>
              <a:t>（理化因子）</a:t>
            </a:r>
            <a:endParaRPr lang="en-US" sz="1100"/>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气候因子：光、温度、降水、风</a:t>
            </a:r>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土壤因子：土壤结构、理化性质</a:t>
            </a:r>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地形因子：海拔、坡度、坡向</a:t>
            </a:r>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水文因子：水分、水流</a:t>
            </a:r>
          </a:p>
        </p:txBody>
      </p:sp>
      <p:sp>
        <p:nvSpPr>
          <p:cNvPr name="AutoShape 10" id="10"/>
          <p:cNvSpPr/>
          <p:nvPr/>
        </p:nvSpPr>
        <p:spPr>
          <a:xfrm rot="0" flipH="false" flipV="false">
            <a:off x="6350000" y="4318000"/>
            <a:ext cx="4826000" cy="1524000"/>
          </a:xfrm>
          <a:prstGeom prst="rect">
            <a:avLst/>
          </a:prstGeom>
          <a:noFill/>
          <a:ln w="12700" cmpd="sng" cap="flat">
            <a:noFill/>
            <a:prstDash val="solid"/>
            <a:round/>
          </a:ln>
        </p:spPr>
        <p:txBody>
          <a:bodyPr anchor="ctr" rtlCol="false" anchorCtr="false" vert="horz" wrap="square" lIns="0" rIns="0" tIns="0" bIns="0"/>
          <a:lstStyle/>
          <a:p>
            <a:pPr algn="l" marL="0" indent="0">
              <a:lnSpc>
                <a:spcPct val="150000"/>
              </a:lnSpc>
              <a:defRPr/>
            </a:pPr>
            <a:r>
              <a:rPr lang="en-US" b="true" i="false" strike="noStrike" u="none" sz="1400">
                <a:solidFill>
                  <a:srgbClr val="3C3C3C"/>
                </a:solidFill>
                <a:latin typeface="Noto Serif SC"/>
                <a:ea typeface="Noto Serif SC"/>
                <a:cs typeface="Noto Serif SC"/>
                <a:sym typeface="Noto Serif SC"/>
              </a:rPr>
              <a:t>生物因子</a:t>
            </a:r>
            <a:r>
              <a:rPr lang="en-US" b="false" i="false" strike="noStrike" u="none" sz="1400">
                <a:solidFill>
                  <a:srgbClr val="3C3C3C"/>
                </a:solidFill>
                <a:latin typeface="Noto Serif SC"/>
                <a:ea typeface="Noto Serif SC"/>
                <a:cs typeface="Noto Serif SC"/>
                <a:sym typeface="Noto Serif SC"/>
              </a:rPr>
              <a:t/>
            </a:r>
            <a:endParaRPr lang="en-US" sz="1100"/>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同种生物：种群内部的相互作用</a:t>
            </a:r>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异种生物：捕食、竞争、寄生、共生</a:t>
            </a:r>
          </a:p>
          <a:p>
            <a:pPr algn="l" indent="-177800" marL="177800">
              <a:lnSpc>
                <a:spcPct val="150000"/>
              </a:lnSpc>
              <a:buClr>
                <a:srgbClr val="3C3C3C"/>
              </a:buClr>
              <a:buChar char="•"/>
            </a:pPr>
            <a:r>
              <a:rPr lang="en-US" b="false" i="false" strike="noStrike" u="none" sz="1400">
                <a:solidFill>
                  <a:srgbClr val="3C3C3C"/>
                </a:solidFill>
                <a:latin typeface="Noto Serif SC"/>
                <a:ea typeface="Noto Serif SC"/>
                <a:cs typeface="Noto Serif SC"/>
                <a:sym typeface="Noto Serif SC"/>
              </a:rPr>
              <a:t>人为因子：人类活动的影响</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生态因子的作用特征</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1016000" y="1778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1. 综合作用</a:t>
            </a:r>
            <a:endParaRPr lang="en-US" sz="1100"/>
          </a:p>
        </p:txBody>
      </p:sp>
      <p:sp>
        <p:nvSpPr>
          <p:cNvPr name="AutoShape 5" id="5"/>
          <p:cNvSpPr/>
          <p:nvPr/>
        </p:nvSpPr>
        <p:spPr>
          <a:xfrm rot="0" flipH="false" flipV="false">
            <a:off x="1016000" y="2222500"/>
            <a:ext cx="4826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3C3C3C"/>
                </a:solidFill>
                <a:latin typeface="Noto Serif SC"/>
                <a:ea typeface="Noto Serif SC"/>
                <a:cs typeface="Noto Serif SC"/>
                <a:sym typeface="Noto Serif SC"/>
              </a:rPr>
              <a:t>生态因子不是孤立存在的，而是相互联系、相互影响，共同对生物起作用。</a:t>
            </a:r>
            <a:endParaRPr lang="en-US" sz="1100"/>
          </a:p>
        </p:txBody>
      </p:sp>
      <p:sp>
        <p:nvSpPr>
          <p:cNvPr name="AutoShape 6" id="6"/>
          <p:cNvSpPr/>
          <p:nvPr/>
        </p:nvSpPr>
        <p:spPr>
          <a:xfrm rot="0" flipH="false" flipV="false">
            <a:off x="6350000" y="17780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2. 主导因子作用</a:t>
            </a:r>
            <a:endParaRPr lang="en-US" sz="1100"/>
          </a:p>
        </p:txBody>
      </p:sp>
      <p:sp>
        <p:nvSpPr>
          <p:cNvPr name="AutoShape 7" id="7"/>
          <p:cNvSpPr/>
          <p:nvPr/>
        </p:nvSpPr>
        <p:spPr>
          <a:xfrm rot="0" flipH="false" flipV="false">
            <a:off x="6350000" y="2222500"/>
            <a:ext cx="4826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3C3C3C"/>
                </a:solidFill>
                <a:latin typeface="Noto Serif SC"/>
                <a:ea typeface="Noto Serif SC"/>
                <a:cs typeface="Noto Serif SC"/>
                <a:sym typeface="Noto Serif SC"/>
              </a:rPr>
              <a:t>在诸多生态因子中，有一个因子对生物起决定性作用，称为主导因子。</a:t>
            </a:r>
            <a:endParaRPr lang="en-US" sz="1100"/>
          </a:p>
        </p:txBody>
      </p:sp>
      <p:sp>
        <p:nvSpPr>
          <p:cNvPr name="AutoShape 8" id="8"/>
          <p:cNvSpPr/>
          <p:nvPr/>
        </p:nvSpPr>
        <p:spPr>
          <a:xfrm rot="0" flipH="false" flipV="false">
            <a:off x="1016000" y="31115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3. 不可替代性和补偿性</a:t>
            </a:r>
            <a:endParaRPr lang="en-US" sz="1100"/>
          </a:p>
        </p:txBody>
      </p:sp>
      <p:sp>
        <p:nvSpPr>
          <p:cNvPr name="AutoShape 9" id="9"/>
          <p:cNvSpPr/>
          <p:nvPr/>
        </p:nvSpPr>
        <p:spPr>
          <a:xfrm rot="0" flipH="false" flipV="false">
            <a:off x="1016000" y="3556000"/>
            <a:ext cx="4826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3C3C3C"/>
                </a:solidFill>
                <a:latin typeface="Noto Serif SC"/>
                <a:ea typeface="Noto Serif SC"/>
                <a:cs typeface="Noto Serif SC"/>
                <a:sym typeface="Noto Serif SC"/>
              </a:rPr>
              <a:t>各生态因子都有其特殊作用，不能互相替代；但在一定条件下，某一因子量的不足可由其他因子补偿。</a:t>
            </a:r>
            <a:endParaRPr lang="en-US" sz="1100"/>
          </a:p>
        </p:txBody>
      </p:sp>
      <p:sp>
        <p:nvSpPr>
          <p:cNvPr name="AutoShape 10" id="10"/>
          <p:cNvSpPr/>
          <p:nvPr/>
        </p:nvSpPr>
        <p:spPr>
          <a:xfrm rot="0" flipH="false" flipV="false">
            <a:off x="6350000" y="3111500"/>
            <a:ext cx="4826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4. 阶段性作用</a:t>
            </a:r>
            <a:endParaRPr lang="en-US" sz="1100"/>
          </a:p>
        </p:txBody>
      </p:sp>
      <p:sp>
        <p:nvSpPr>
          <p:cNvPr name="AutoShape 11" id="11"/>
          <p:cNvSpPr/>
          <p:nvPr/>
        </p:nvSpPr>
        <p:spPr>
          <a:xfrm rot="0" flipH="false" flipV="false">
            <a:off x="6350000" y="3556000"/>
            <a:ext cx="4826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3C3C3C"/>
                </a:solidFill>
                <a:latin typeface="Noto Serif SC"/>
                <a:ea typeface="Noto Serif SC"/>
                <a:cs typeface="Noto Serif SC"/>
                <a:sym typeface="Noto Serif SC"/>
              </a:rPr>
              <a:t>生物在不同生长发育阶段，对生态因子的需求不同，生态因子的作用具有阶段性。</a:t>
            </a:r>
            <a:endParaRPr lang="en-US" sz="1100"/>
          </a:p>
        </p:txBody>
      </p:sp>
      <p:sp>
        <p:nvSpPr>
          <p:cNvPr name="AutoShape 12" id="12"/>
          <p:cNvSpPr/>
          <p:nvPr/>
        </p:nvSpPr>
        <p:spPr>
          <a:xfrm rot="0" flipH="false" flipV="false">
            <a:off x="1016000" y="4508500"/>
            <a:ext cx="10160000" cy="4064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600">
                <a:solidFill>
                  <a:srgbClr val="0D2825"/>
                </a:solidFill>
                <a:latin typeface="Noto Serif SC"/>
                <a:ea typeface="Noto Serif SC"/>
                <a:cs typeface="Noto Serif SC"/>
                <a:sym typeface="Noto Serif SC"/>
              </a:rPr>
              <a:t>5. 限制性作用</a:t>
            </a:r>
            <a:endParaRPr lang="en-US" sz="1100"/>
          </a:p>
        </p:txBody>
      </p:sp>
      <p:sp>
        <p:nvSpPr>
          <p:cNvPr name="AutoShape 13" id="13"/>
          <p:cNvSpPr/>
          <p:nvPr/>
        </p:nvSpPr>
        <p:spPr>
          <a:xfrm rot="0" flipH="false" flipV="false">
            <a:off x="1016000" y="4953000"/>
            <a:ext cx="10160000" cy="762000"/>
          </a:xfrm>
          <a:prstGeom prst="rect">
            <a:avLst/>
          </a:prstGeom>
          <a:noFill/>
          <a:ln w="12700" cmpd="sng" cap="flat">
            <a:noFill/>
            <a:prstDash val="solid"/>
            <a:round/>
          </a:ln>
        </p:spPr>
        <p:txBody>
          <a:bodyPr anchor="ctr" rtlCol="false" anchorCtr="false" vert="horz" wrap="square" lIns="0" rIns="0" tIns="0" bIns="0"/>
          <a:lstStyle/>
          <a:p>
            <a:pPr algn="l" marL="0" indent="0">
              <a:lnSpc>
                <a:spcPct val="133333"/>
              </a:lnSpc>
              <a:defRPr/>
            </a:pPr>
            <a:r>
              <a:rPr lang="en-US" b="false" i="false" strike="noStrike" u="none" sz="1300">
                <a:solidFill>
                  <a:srgbClr val="3C3C3C"/>
                </a:solidFill>
                <a:latin typeface="Noto Serif SC"/>
                <a:ea typeface="Noto Serif SC"/>
                <a:cs typeface="Noto Serif SC"/>
                <a:sym typeface="Noto Serif SC"/>
              </a:rPr>
              <a:t>当生态因子接近或超过生物的耐受极限时，就会限制生物的生存、生长和繁殖。这种起限制作用的因子称为限制因子。</a:t>
            </a:r>
            <a:endParaRPr lang="en-US" sz="1100"/>
          </a:p>
        </p:txBody>
      </p:sp>
      <p:cxnSp>
        <p:nvCxnSpPr>
          <p:cNvPr name="Connector 14" id="14"/>
          <p:cNvCxnSpPr/>
          <p:nvPr/>
        </p:nvCxnSpPr>
        <p:spPr>
          <a:xfrm rot="-4297" flipH="false" flipV="false">
            <a:off x="1016004" y="5962650"/>
            <a:ext cx="10160000" cy="12700"/>
          </a:xfrm>
          <a:prstGeom prst="straightConnector1">
            <a:avLst/>
          </a:prstGeom>
          <a:solidFill>
            <a:srgbClr val="DEE0E3">
              <a:alpha val="100000"/>
            </a:srgbClr>
          </a:solidFill>
          <a:ln w="12700" cmpd="sng" cap="flat">
            <a:solidFill>
              <a:srgbClr val="C8B896">
                <a:alpha val="40000"/>
              </a:srgbClr>
            </a:solidFill>
            <a:prstDash val="solid"/>
            <a:round/>
            <a:headEnd type="none" w="med" len="med"/>
            <a:tailEnd type="none" w="med" len="med"/>
          </a:ln>
        </p:spPr>
      </p:cxnSp>
      <p:sp>
        <p:nvSpPr>
          <p:cNvPr name="AutoShape 15" id="15"/>
          <p:cNvSpPr/>
          <p:nvPr/>
        </p:nvSpPr>
        <p:spPr>
          <a:xfrm rot="0" flipH="false" flipV="false">
            <a:off x="1016000" y="6159500"/>
            <a:ext cx="10160000" cy="381000"/>
          </a:xfrm>
          <a:prstGeom prst="rect">
            <a:avLst/>
          </a:prstGeom>
          <a:noFill/>
          <a:ln w="12700" cmpd="sng" cap="flat">
            <a:noFill/>
            <a:prstDash val="solid"/>
            <a:round/>
          </a:ln>
        </p:spPr>
        <p:txBody>
          <a:bodyPr anchor="ctr" rtlCol="false" anchorCtr="false" vert="horz" wrap="square" lIns="0" rIns="0" tIns="0" bIns="0"/>
          <a:lstStyle/>
          <a:p>
            <a:pPr algn="ctr" marL="0" indent="0">
              <a:lnSpc>
                <a:spcPct val="125000"/>
              </a:lnSpc>
              <a:defRPr/>
            </a:pPr>
            <a:r>
              <a:rPr lang="en-US" b="false" i="false" strike="noStrike" u="none" sz="1200">
                <a:solidFill>
                  <a:srgbClr val="787878"/>
                </a:solidFill>
                <a:latin typeface="Noto Serif SC"/>
                <a:ea typeface="Noto Serif SC"/>
                <a:cs typeface="Noto Serif SC"/>
                <a:sym typeface="Noto Serif SC"/>
              </a:rPr>
              <a:t>主导因子是动态的，随环境条件和生物生长阶段变化而变化</a:t>
            </a:r>
            <a:endParaRPr lang="en-US" sz="1100"/>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F9F7F3">
            <a:alpha val="100000"/>
          </a:srgbClr>
        </a:solidFill>
      </p:bgPr>
    </p:bg>
    <p:spTree>
      <p:nvGrpSpPr>
        <p:cNvPr id="1" name=""/>
        <p:cNvGrpSpPr/>
        <p:nvPr/>
      </p:nvGrpSpPr>
      <p:grpSpPr>
        <a:xfrm>
          <a:off x="0" y="0"/>
          <a:ext cx="0" cy="0"/>
          <a:chOff x="0" y="0"/>
          <a:chExt cx="0" cy="0"/>
        </a:xfrm>
      </p:grpSpPr>
      <p:sp>
        <p:nvSpPr>
          <p:cNvPr name="AutoShape 2" id="2"/>
          <p:cNvSpPr/>
          <p:nvPr/>
        </p:nvSpPr>
        <p:spPr>
          <a:xfrm rot="0" flipH="false" flipV="false">
            <a:off x="1016000" y="635000"/>
            <a:ext cx="10160000" cy="6350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2800">
                <a:solidFill>
                  <a:srgbClr val="0D2825"/>
                </a:solidFill>
                <a:latin typeface="Noto Serif SC"/>
                <a:ea typeface="Noto Serif SC"/>
                <a:cs typeface="Noto Serif SC"/>
                <a:sym typeface="Noto Serif SC"/>
              </a:rPr>
              <a:t>生物与环境关系的基本定律</a:t>
            </a:r>
            <a:endParaRPr lang="en-US" sz="1100"/>
          </a:p>
        </p:txBody>
      </p:sp>
      <p:cxnSp>
        <p:nvCxnSpPr>
          <p:cNvPr name="Connector 3" id="3"/>
          <p:cNvCxnSpPr/>
          <p:nvPr/>
        </p:nvCxnSpPr>
        <p:spPr>
          <a:xfrm rot="-42969" flipH="false" flipV="false">
            <a:off x="1016040" y="1390650"/>
            <a:ext cx="1016000" cy="12700"/>
          </a:xfrm>
          <a:prstGeom prst="straightConnector1">
            <a:avLst/>
          </a:prstGeom>
          <a:solidFill>
            <a:srgbClr val="DEE0E3">
              <a:alpha val="100000"/>
            </a:srgbClr>
          </a:solidFill>
          <a:ln w="38100" cmpd="sng" cap="flat">
            <a:solidFill>
              <a:srgbClr val="C8B896">
                <a:alpha val="100000"/>
              </a:srgbClr>
            </a:solidFill>
            <a:prstDash val="solid"/>
            <a:round/>
            <a:headEnd type="none" w="lg" len="lg"/>
            <a:tailEnd type="none" w="lg" len="lg"/>
          </a:ln>
        </p:spPr>
      </p:cxnSp>
      <p:sp>
        <p:nvSpPr>
          <p:cNvPr name="AutoShape 4" id="4"/>
          <p:cNvSpPr/>
          <p:nvPr/>
        </p:nvSpPr>
        <p:spPr>
          <a:xfrm rot="0" flipH="false" flipV="false">
            <a:off x="762000" y="1905000"/>
            <a:ext cx="3429000" cy="4064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5" id="5"/>
          <p:cNvSpPr/>
          <p:nvPr/>
        </p:nvSpPr>
        <p:spPr>
          <a:xfrm rot="0" flipH="false" flipV="false">
            <a:off x="1016000" y="2159000"/>
            <a:ext cx="2921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700">
                <a:solidFill>
                  <a:srgbClr val="0D2825"/>
                </a:solidFill>
                <a:latin typeface="Noto Serif SC"/>
                <a:ea typeface="Noto Serif SC"/>
                <a:cs typeface="Noto Serif SC"/>
                <a:sym typeface="Noto Serif SC"/>
              </a:rPr>
              <a:t>最小因子定律</a:t>
            </a:r>
            <a:endParaRPr lang="en-US" sz="1100"/>
          </a:p>
        </p:txBody>
      </p:sp>
      <p:sp>
        <p:nvSpPr>
          <p:cNvPr name="AutoShape 6" id="6"/>
          <p:cNvSpPr/>
          <p:nvPr/>
        </p:nvSpPr>
        <p:spPr>
          <a:xfrm rot="0" flipH="false" flipV="false">
            <a:off x="1016000" y="2667000"/>
            <a:ext cx="2921000" cy="3048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200">
                <a:solidFill>
                  <a:srgbClr val="787878"/>
                </a:solidFill>
                <a:latin typeface="Noto Serif SC"/>
                <a:ea typeface="Noto Serif SC"/>
                <a:cs typeface="Noto Serif SC"/>
                <a:sym typeface="Noto Serif SC"/>
              </a:rPr>
              <a:t>李比希（Liebig），1840</a:t>
            </a:r>
            <a:endParaRPr lang="en-US" sz="1100"/>
          </a:p>
        </p:txBody>
      </p:sp>
      <p:sp>
        <p:nvSpPr>
          <p:cNvPr name="AutoShape 7" id="7"/>
          <p:cNvSpPr/>
          <p:nvPr/>
        </p:nvSpPr>
        <p:spPr>
          <a:xfrm rot="0" flipH="false" flipV="false">
            <a:off x="1016000" y="3111500"/>
            <a:ext cx="2921000" cy="254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false" i="false" strike="noStrike" u="none" sz="1300">
                <a:solidFill>
                  <a:srgbClr val="3C3C3C"/>
                </a:solidFill>
                <a:latin typeface="Noto Serif SC"/>
                <a:ea typeface="Noto Serif SC"/>
                <a:cs typeface="Noto Serif SC"/>
                <a:sym typeface="Noto Serif SC"/>
              </a:rPr>
              <a:t>植物的生长取决于那些处于最少量状态的营养成分。</a:t>
            </a:r>
            <a:endParaRPr lang="en-US" sz="1100"/>
          </a:p>
          <a:p>
            <a:pPr algn="l" marL="0" indent="0">
              <a:lnSpc>
                <a:spcPct val="141666"/>
              </a:lnSpc>
            </a:pPr>
            <a:r>
              <a:rPr lang="en-US" b="false" i="false" strike="noStrike" u="none" sz="1300">
                <a:solidFill>
                  <a:srgbClr val="3C3C3C"/>
                </a:solidFill>
                <a:latin typeface="Noto Serif SC"/>
                <a:ea typeface="Noto Serif SC"/>
                <a:cs typeface="Noto Serif SC"/>
                <a:sym typeface="Noto Serif SC"/>
              </a:rPr>
              <a:t>核心内涵：</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生物的生长受最短缺的因子限制</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就像木桶的短板决定容量</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只有补充最缺的因子，生长才能改善</a:t>
            </a:r>
          </a:p>
        </p:txBody>
      </p:sp>
      <p:sp>
        <p:nvSpPr>
          <p:cNvPr name="AutoShape 8" id="8"/>
          <p:cNvSpPr/>
          <p:nvPr/>
        </p:nvSpPr>
        <p:spPr>
          <a:xfrm rot="0" flipH="false" flipV="false">
            <a:off x="4381500" y="1905000"/>
            <a:ext cx="3429000" cy="4064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9" id="9"/>
          <p:cNvSpPr/>
          <p:nvPr/>
        </p:nvSpPr>
        <p:spPr>
          <a:xfrm rot="0" flipH="false" flipV="false">
            <a:off x="4635500" y="2159000"/>
            <a:ext cx="2921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700">
                <a:solidFill>
                  <a:srgbClr val="0D2825"/>
                </a:solidFill>
                <a:latin typeface="Noto Serif SC"/>
                <a:ea typeface="Noto Serif SC"/>
                <a:cs typeface="Noto Serif SC"/>
                <a:sym typeface="Noto Serif SC"/>
              </a:rPr>
              <a:t>耐受性定律</a:t>
            </a:r>
            <a:endParaRPr lang="en-US" sz="1100"/>
          </a:p>
        </p:txBody>
      </p:sp>
      <p:sp>
        <p:nvSpPr>
          <p:cNvPr name="AutoShape 10" id="10"/>
          <p:cNvSpPr/>
          <p:nvPr/>
        </p:nvSpPr>
        <p:spPr>
          <a:xfrm rot="0" flipH="false" flipV="false">
            <a:off x="4635500" y="2667000"/>
            <a:ext cx="2921000" cy="3048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200">
                <a:solidFill>
                  <a:srgbClr val="787878"/>
                </a:solidFill>
                <a:latin typeface="Noto Serif SC"/>
                <a:ea typeface="Noto Serif SC"/>
                <a:cs typeface="Noto Serif SC"/>
                <a:sym typeface="Noto Serif SC"/>
              </a:rPr>
              <a:t>谢尔福德（Shelford），1913</a:t>
            </a:r>
            <a:endParaRPr lang="en-US" sz="1100"/>
          </a:p>
        </p:txBody>
      </p:sp>
      <p:sp>
        <p:nvSpPr>
          <p:cNvPr name="AutoShape 11" id="11"/>
          <p:cNvSpPr/>
          <p:nvPr/>
        </p:nvSpPr>
        <p:spPr>
          <a:xfrm rot="0" flipH="false" flipV="false">
            <a:off x="4635500" y="3111500"/>
            <a:ext cx="2921000" cy="254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false" i="false" strike="noStrike" u="none" sz="1300">
                <a:solidFill>
                  <a:srgbClr val="3C3C3C"/>
                </a:solidFill>
                <a:latin typeface="Noto Serif SC"/>
                <a:ea typeface="Noto Serif SC"/>
                <a:cs typeface="Noto Serif SC"/>
                <a:sym typeface="Noto Serif SC"/>
              </a:rPr>
              <a:t>生物对其生存环境的适应有一个生态学最小量和最大量的界限，生物只能在这个限度内生存。</a:t>
            </a:r>
            <a:endParaRPr lang="en-US" sz="1100"/>
          </a:p>
          <a:p>
            <a:pPr algn="l" marL="0" indent="0">
              <a:lnSpc>
                <a:spcPct val="141666"/>
              </a:lnSpc>
            </a:pPr>
            <a:r>
              <a:rPr lang="en-US" b="false" i="false" strike="noStrike" u="none" sz="1300">
                <a:solidFill>
                  <a:srgbClr val="3C3C3C"/>
                </a:solidFill>
                <a:latin typeface="Noto Serif SC"/>
                <a:ea typeface="Noto Serif SC"/>
                <a:cs typeface="Noto Serif SC"/>
                <a:sym typeface="Noto Serif SC"/>
              </a:rPr>
              <a:t>核心内涵：</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每种因子都有耐受范围</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过低或过高都有害</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最适区、适宜区、胁迫区</a:t>
            </a:r>
          </a:p>
        </p:txBody>
      </p:sp>
      <p:sp>
        <p:nvSpPr>
          <p:cNvPr name="AutoShape 12" id="12"/>
          <p:cNvSpPr/>
          <p:nvPr/>
        </p:nvSpPr>
        <p:spPr>
          <a:xfrm rot="0" flipH="false" flipV="false">
            <a:off x="8001000" y="1905000"/>
            <a:ext cx="3429000" cy="4064000"/>
          </a:xfrm>
          <a:prstGeom prst="roundRect">
            <a:avLst>
              <a:gd name="adj" fmla="val 0"/>
            </a:avLst>
          </a:prstGeom>
          <a:solidFill>
            <a:srgbClr val="0D2825">
              <a:alpha val="5000"/>
            </a:srgbClr>
          </a:solidFill>
          <a:ln w="12700" cmpd="sng" cap="flat">
            <a:solidFill>
              <a:srgbClr val="0D2825">
                <a:alpha val="20000"/>
              </a:srgbClr>
            </a:solidFill>
            <a:prstDash val="solid"/>
            <a:round/>
          </a:ln>
        </p:spPr>
        <p:txBody>
          <a:bodyPr anchor="ctr" rtlCol="false" vert="horz" wrap="square" lIns="63500" rIns="63500" tIns="63500" bIns="63500"/>
          <a:lstStyle/>
          <a:p>
            <a:pPr algn="ctr">
              <a:defRPr/>
            </a:pPr>
            <a:endParaRPr/>
          </a:p>
        </p:txBody>
      </p:sp>
      <p:sp>
        <p:nvSpPr>
          <p:cNvPr name="AutoShape 13" id="13"/>
          <p:cNvSpPr/>
          <p:nvPr/>
        </p:nvSpPr>
        <p:spPr>
          <a:xfrm rot="0" flipH="false" flipV="false">
            <a:off x="8255000" y="2159000"/>
            <a:ext cx="2921000" cy="4572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true" i="false" strike="noStrike" u="none" sz="1700">
                <a:solidFill>
                  <a:srgbClr val="0D2825"/>
                </a:solidFill>
                <a:latin typeface="Noto Serif SC"/>
                <a:ea typeface="Noto Serif SC"/>
                <a:cs typeface="Noto Serif SC"/>
                <a:sym typeface="Noto Serif SC"/>
              </a:rPr>
              <a:t>限制因子定律</a:t>
            </a:r>
            <a:endParaRPr lang="en-US" sz="1100"/>
          </a:p>
        </p:txBody>
      </p:sp>
      <p:sp>
        <p:nvSpPr>
          <p:cNvPr name="AutoShape 14" id="14"/>
          <p:cNvSpPr/>
          <p:nvPr/>
        </p:nvSpPr>
        <p:spPr>
          <a:xfrm rot="0" flipH="false" flipV="false">
            <a:off x="8255000" y="2667000"/>
            <a:ext cx="2921000" cy="304800"/>
          </a:xfrm>
          <a:prstGeom prst="rect">
            <a:avLst/>
          </a:prstGeom>
          <a:noFill/>
          <a:ln w="12700" cmpd="sng" cap="flat">
            <a:noFill/>
            <a:prstDash val="solid"/>
            <a:round/>
          </a:ln>
        </p:spPr>
        <p:txBody>
          <a:bodyPr anchor="ctr" rtlCol="false" anchorCtr="false" vert="horz" wrap="square" lIns="0" rIns="0" tIns="0" bIns="0"/>
          <a:lstStyle/>
          <a:p>
            <a:pPr algn="l" marL="0" indent="0">
              <a:lnSpc>
                <a:spcPct val="125000"/>
              </a:lnSpc>
              <a:defRPr/>
            </a:pPr>
            <a:r>
              <a:rPr lang="en-US" b="false" i="false" strike="noStrike" u="none" sz="1200">
                <a:solidFill>
                  <a:srgbClr val="787878"/>
                </a:solidFill>
                <a:latin typeface="Noto Serif SC"/>
                <a:ea typeface="Noto Serif SC"/>
                <a:cs typeface="Noto Serif SC"/>
                <a:sym typeface="Noto Serif SC"/>
              </a:rPr>
              <a:t>布莱克曼（Blackman）等</a:t>
            </a:r>
            <a:endParaRPr lang="en-US" sz="1100"/>
          </a:p>
        </p:txBody>
      </p:sp>
      <p:sp>
        <p:nvSpPr>
          <p:cNvPr name="AutoShape 15" id="15"/>
          <p:cNvSpPr/>
          <p:nvPr/>
        </p:nvSpPr>
        <p:spPr>
          <a:xfrm rot="0" flipH="false" flipV="false">
            <a:off x="8255000" y="3111500"/>
            <a:ext cx="2921000" cy="2540000"/>
          </a:xfrm>
          <a:prstGeom prst="rect">
            <a:avLst/>
          </a:prstGeom>
          <a:noFill/>
          <a:ln w="12700" cmpd="sng" cap="flat">
            <a:noFill/>
            <a:prstDash val="solid"/>
            <a:round/>
          </a:ln>
        </p:spPr>
        <p:txBody>
          <a:bodyPr anchor="ctr" rtlCol="false" anchorCtr="false" vert="horz" wrap="square" lIns="0" rIns="0" tIns="0" bIns="0"/>
          <a:lstStyle/>
          <a:p>
            <a:pPr algn="l" marL="0" indent="0">
              <a:lnSpc>
                <a:spcPct val="141666"/>
              </a:lnSpc>
              <a:defRPr/>
            </a:pPr>
            <a:r>
              <a:rPr lang="en-US" b="false" i="false" strike="noStrike" u="none" sz="1300">
                <a:solidFill>
                  <a:srgbClr val="3C3C3C"/>
                </a:solidFill>
                <a:latin typeface="Noto Serif SC"/>
                <a:ea typeface="Noto Serif SC"/>
                <a:cs typeface="Noto Serif SC"/>
                <a:sym typeface="Noto Serif SC"/>
              </a:rPr>
              <a:t>任何接近或超过某种生物耐受性极限而阻止其生存、生长、繁殖或扩散的因子。</a:t>
            </a:r>
            <a:endParaRPr lang="en-US" sz="1100"/>
          </a:p>
          <a:p>
            <a:pPr algn="l" marL="0" indent="0">
              <a:lnSpc>
                <a:spcPct val="141666"/>
              </a:lnSpc>
            </a:pPr>
            <a:r>
              <a:rPr lang="en-US" b="false" i="false" strike="noStrike" u="none" sz="1300">
                <a:solidFill>
                  <a:srgbClr val="3C3C3C"/>
                </a:solidFill>
                <a:latin typeface="Noto Serif SC"/>
                <a:ea typeface="Noto Serif SC"/>
                <a:cs typeface="Noto Serif SC"/>
                <a:sym typeface="Noto Serif SC"/>
              </a:rPr>
              <a:t>核心内涵：</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限制因子是动态变化的</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随时间、地点、生物状态而变</a:t>
            </a:r>
          </a:p>
          <a:p>
            <a:pPr algn="l" indent="-165100" marL="165100">
              <a:lnSpc>
                <a:spcPct val="141666"/>
              </a:lnSpc>
              <a:buClr>
                <a:srgbClr val="3C3C3C"/>
              </a:buClr>
              <a:buChar char="•"/>
            </a:pPr>
            <a:r>
              <a:rPr lang="en-US" b="false" i="false" strike="noStrike" u="none" sz="1300">
                <a:solidFill>
                  <a:srgbClr val="3C3C3C"/>
                </a:solidFill>
                <a:latin typeface="Noto Serif SC"/>
                <a:ea typeface="Noto Serif SC"/>
                <a:cs typeface="Noto Serif SC"/>
                <a:sym typeface="Noto Serif SC"/>
              </a:rPr>
              <a:t>指导生态管理的实践应用</a:t>
            </a: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{"Label":"1","ContentProducer":"001191110102MACQD9K64010000","ProduceID":"7685643641292869943","ReservedCode1":"","ContentPropagator":"","PropagateID":"","ReservedCode2":""}</vt:lpwstr>
  </property>
</Properties>
</file>